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731" r:id="rId2"/>
    <p:sldId id="781" r:id="rId3"/>
    <p:sldId id="904" r:id="rId4"/>
    <p:sldId id="782" r:id="rId5"/>
    <p:sldId id="696" r:id="rId6"/>
    <p:sldId id="701" r:id="rId7"/>
    <p:sldId id="783" r:id="rId8"/>
    <p:sldId id="784" r:id="rId9"/>
    <p:sldId id="702" r:id="rId10"/>
    <p:sldId id="785" r:id="rId11"/>
    <p:sldId id="786" r:id="rId12"/>
    <p:sldId id="698" r:id="rId13"/>
    <p:sldId id="787" r:id="rId14"/>
    <p:sldId id="635" r:id="rId15"/>
    <p:sldId id="552" r:id="rId16"/>
    <p:sldId id="458" r:id="rId17"/>
    <p:sldId id="507" r:id="rId18"/>
    <p:sldId id="681" r:id="rId19"/>
    <p:sldId id="788" r:id="rId20"/>
    <p:sldId id="706" r:id="rId21"/>
    <p:sldId id="924" r:id="rId22"/>
    <p:sldId id="925" r:id="rId23"/>
    <p:sldId id="926" r:id="rId24"/>
    <p:sldId id="852" r:id="rId25"/>
    <p:sldId id="697" r:id="rId26"/>
    <p:sldId id="879" r:id="rId27"/>
    <p:sldId id="880" r:id="rId28"/>
    <p:sldId id="905" r:id="rId29"/>
    <p:sldId id="711" r:id="rId30"/>
    <p:sldId id="724" r:id="rId31"/>
    <p:sldId id="910" r:id="rId32"/>
    <p:sldId id="911" r:id="rId33"/>
    <p:sldId id="913" r:id="rId34"/>
    <p:sldId id="908" r:id="rId35"/>
    <p:sldId id="912" r:id="rId36"/>
    <p:sldId id="818" r:id="rId37"/>
    <p:sldId id="934" r:id="rId38"/>
    <p:sldId id="935" r:id="rId39"/>
    <p:sldId id="936" r:id="rId40"/>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622845-6266-4D00-96BA-1436A2147006}">
          <p14:sldIdLst>
            <p14:sldId id="731"/>
            <p14:sldId id="781"/>
            <p14:sldId id="904"/>
            <p14:sldId id="782"/>
            <p14:sldId id="696"/>
            <p14:sldId id="701"/>
            <p14:sldId id="783"/>
            <p14:sldId id="784"/>
            <p14:sldId id="702"/>
            <p14:sldId id="785"/>
            <p14:sldId id="786"/>
            <p14:sldId id="698"/>
            <p14:sldId id="787"/>
            <p14:sldId id="635"/>
            <p14:sldId id="552"/>
            <p14:sldId id="458"/>
            <p14:sldId id="507"/>
            <p14:sldId id="681"/>
            <p14:sldId id="788"/>
            <p14:sldId id="706"/>
            <p14:sldId id="924"/>
            <p14:sldId id="925"/>
            <p14:sldId id="926"/>
            <p14:sldId id="852"/>
            <p14:sldId id="697"/>
            <p14:sldId id="879"/>
            <p14:sldId id="880"/>
            <p14:sldId id="905"/>
            <p14:sldId id="711"/>
            <p14:sldId id="724"/>
            <p14:sldId id="910"/>
            <p14:sldId id="911"/>
            <p14:sldId id="913"/>
            <p14:sldId id="908"/>
            <p14:sldId id="912"/>
            <p14:sldId id="818"/>
            <p14:sldId id="934"/>
            <p14:sldId id="935"/>
            <p14:sldId id="93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k36x6teoh@goetheuniversitaet.onmicrosoft.com" initials="j" lastIdx="1" clrIdx="0">
    <p:extLst>
      <p:ext uri="{19B8F6BF-5375-455C-9EA6-DF929625EA0E}">
        <p15:presenceInfo xmlns:p15="http://schemas.microsoft.com/office/powerpoint/2012/main" userId="jk36x6teoh@goetheuniversitaet.onmicrosoft.com" providerId="None"/>
      </p:ext>
    </p:extLst>
  </p:cmAuthor>
  <p:cmAuthor id="2" name="Vovchenko Volodymyr" initials="VV" lastIdx="3" clrIdx="1">
    <p:extLst>
      <p:ext uri="{19B8F6BF-5375-455C-9EA6-DF929625EA0E}">
        <p15:presenceInfo xmlns:p15="http://schemas.microsoft.com/office/powerpoint/2012/main" userId="9971ad54b2be89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A3A3"/>
    <a:srgbClr val="0808FF"/>
    <a:srgbClr val="122EA6"/>
    <a:srgbClr val="3B3838"/>
    <a:srgbClr val="206F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60" autoAdjust="0"/>
    <p:restoredTop sz="90113" autoAdjust="0"/>
  </p:normalViewPr>
  <p:slideViewPr>
    <p:cSldViewPr snapToGrid="0">
      <p:cViewPr varScale="1">
        <p:scale>
          <a:sx n="114" d="100"/>
          <a:sy n="114" d="100"/>
        </p:scale>
        <p:origin x="176" y="4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3077739" cy="513508"/>
          </a:xfrm>
          <a:prstGeom prst="rect">
            <a:avLst/>
          </a:prstGeom>
        </p:spPr>
        <p:txBody>
          <a:bodyPr vert="horz" lIns="99057" tIns="49528" rIns="99057" bIns="49528" rtlCol="0"/>
          <a:lstStyle>
            <a:lvl1pPr algn="l">
              <a:defRPr sz="1300"/>
            </a:lvl1pPr>
          </a:lstStyle>
          <a:p>
            <a:endParaRPr lang="uk-UA"/>
          </a:p>
        </p:txBody>
      </p:sp>
      <p:sp>
        <p:nvSpPr>
          <p:cNvPr id="3" name="Дата 2"/>
          <p:cNvSpPr>
            <a:spLocks noGrp="1"/>
          </p:cNvSpPr>
          <p:nvPr>
            <p:ph type="dt" idx="1"/>
          </p:nvPr>
        </p:nvSpPr>
        <p:spPr>
          <a:xfrm>
            <a:off x="4023093" y="0"/>
            <a:ext cx="3077739" cy="513508"/>
          </a:xfrm>
          <a:prstGeom prst="rect">
            <a:avLst/>
          </a:prstGeom>
        </p:spPr>
        <p:txBody>
          <a:bodyPr vert="horz" lIns="99057" tIns="49528" rIns="99057" bIns="49528" rtlCol="0"/>
          <a:lstStyle>
            <a:lvl1pPr algn="r">
              <a:defRPr sz="1300"/>
            </a:lvl1pPr>
          </a:lstStyle>
          <a:p>
            <a:fld id="{961AF02B-09B0-4980-983D-27C0EDB561B5}" type="datetimeFigureOut">
              <a:rPr lang="uk-UA" smtClean="0"/>
              <a:t>16.06.25</a:t>
            </a:fld>
            <a:endParaRPr lang="uk-UA"/>
          </a:p>
        </p:txBody>
      </p:sp>
      <p:sp>
        <p:nvSpPr>
          <p:cNvPr id="4" name="Образ слайда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uk-UA"/>
          </a:p>
        </p:txBody>
      </p:sp>
      <p:sp>
        <p:nvSpPr>
          <p:cNvPr id="5" name="Заметки 4"/>
          <p:cNvSpPr>
            <a:spLocks noGrp="1"/>
          </p:cNvSpPr>
          <p:nvPr>
            <p:ph type="body" sz="quarter" idx="3"/>
          </p:nvPr>
        </p:nvSpPr>
        <p:spPr>
          <a:xfrm>
            <a:off x="710248" y="4925407"/>
            <a:ext cx="5681980" cy="4029879"/>
          </a:xfrm>
          <a:prstGeom prst="rect">
            <a:avLst/>
          </a:prstGeom>
        </p:spPr>
        <p:txBody>
          <a:bodyPr vert="horz" lIns="99057" tIns="49528" rIns="99057" bIns="4952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1" y="9721107"/>
            <a:ext cx="3077739" cy="513507"/>
          </a:xfrm>
          <a:prstGeom prst="rect">
            <a:avLst/>
          </a:prstGeom>
        </p:spPr>
        <p:txBody>
          <a:bodyPr vert="horz" lIns="99057" tIns="49528" rIns="99057" bIns="49528" rtlCol="0" anchor="b"/>
          <a:lstStyle>
            <a:lvl1pPr algn="l">
              <a:defRPr sz="1300"/>
            </a:lvl1pPr>
          </a:lstStyle>
          <a:p>
            <a:endParaRPr lang="uk-UA"/>
          </a:p>
        </p:txBody>
      </p:sp>
      <p:sp>
        <p:nvSpPr>
          <p:cNvPr id="7" name="Номер слайда 6"/>
          <p:cNvSpPr>
            <a:spLocks noGrp="1"/>
          </p:cNvSpPr>
          <p:nvPr>
            <p:ph type="sldNum" sz="quarter" idx="5"/>
          </p:nvPr>
        </p:nvSpPr>
        <p:spPr>
          <a:xfrm>
            <a:off x="4023093" y="9721107"/>
            <a:ext cx="3077739" cy="513507"/>
          </a:xfrm>
          <a:prstGeom prst="rect">
            <a:avLst/>
          </a:prstGeom>
        </p:spPr>
        <p:txBody>
          <a:bodyPr vert="horz" lIns="99057" tIns="49528" rIns="99057" bIns="49528" rtlCol="0" anchor="b"/>
          <a:lstStyle>
            <a:lvl1pPr algn="r">
              <a:defRPr sz="1300"/>
            </a:lvl1pPr>
          </a:lstStyle>
          <a:p>
            <a:fld id="{2F0C5EC2-2CF5-460B-AE73-90022B24A426}" type="slidenum">
              <a:rPr lang="uk-UA" smtClean="0"/>
              <a:t>‹#›</a:t>
            </a:fld>
            <a:endParaRPr lang="uk-UA"/>
          </a:p>
        </p:txBody>
      </p:sp>
    </p:spTree>
    <p:extLst>
      <p:ext uri="{BB962C8B-B14F-4D97-AF65-F5344CB8AC3E}">
        <p14:creationId xmlns:p14="http://schemas.microsoft.com/office/powerpoint/2010/main" val="373648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1</a:t>
            </a:fld>
            <a:endParaRPr lang="uk-UA"/>
          </a:p>
        </p:txBody>
      </p:sp>
    </p:spTree>
    <p:extLst>
      <p:ext uri="{BB962C8B-B14F-4D97-AF65-F5344CB8AC3E}">
        <p14:creationId xmlns:p14="http://schemas.microsoft.com/office/powerpoint/2010/main" val="260902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29</a:t>
            </a:fld>
            <a:endParaRPr lang="uk-UA"/>
          </a:p>
        </p:txBody>
      </p:sp>
    </p:spTree>
    <p:extLst>
      <p:ext uri="{BB962C8B-B14F-4D97-AF65-F5344CB8AC3E}">
        <p14:creationId xmlns:p14="http://schemas.microsoft.com/office/powerpoint/2010/main" val="247817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A157-CADD-BDFC-4833-EB1C1B7F2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4241B-D040-3762-A713-A96FA05AE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B593F-213C-3CAB-1A67-42C6EA09C7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BFF69-ED8B-B3F9-2C0F-1919E3EADD74}"/>
              </a:ext>
            </a:extLst>
          </p:cNvPr>
          <p:cNvSpPr>
            <a:spLocks noGrp="1"/>
          </p:cNvSpPr>
          <p:nvPr>
            <p:ph type="sldNum" sz="quarter" idx="5"/>
          </p:nvPr>
        </p:nvSpPr>
        <p:spPr/>
        <p:txBody>
          <a:bodyPr/>
          <a:lstStyle/>
          <a:p>
            <a:fld id="{2F0C5EC2-2CF5-460B-AE73-90022B24A426}" type="slidenum">
              <a:rPr lang="uk-UA" smtClean="0"/>
              <a:t>32</a:t>
            </a:fld>
            <a:endParaRPr lang="uk-UA"/>
          </a:p>
        </p:txBody>
      </p:sp>
    </p:spTree>
    <p:extLst>
      <p:ext uri="{BB962C8B-B14F-4D97-AF65-F5344CB8AC3E}">
        <p14:creationId xmlns:p14="http://schemas.microsoft.com/office/powerpoint/2010/main" val="299538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AEFE-1A2C-5FD7-678B-019BA76B7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DF2C1-FA72-0B20-C819-81F3EFE5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1567D-B3B8-E229-0109-0CC050FA0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7537C-B806-C8BD-8E39-A9BE5BFD6BB1}"/>
              </a:ext>
            </a:extLst>
          </p:cNvPr>
          <p:cNvSpPr>
            <a:spLocks noGrp="1"/>
          </p:cNvSpPr>
          <p:nvPr>
            <p:ph type="sldNum" sz="quarter" idx="5"/>
          </p:nvPr>
        </p:nvSpPr>
        <p:spPr/>
        <p:txBody>
          <a:bodyPr/>
          <a:lstStyle/>
          <a:p>
            <a:fld id="{2F0C5EC2-2CF5-460B-AE73-90022B24A426}" type="slidenum">
              <a:rPr lang="uk-UA" smtClean="0"/>
              <a:t>33</a:t>
            </a:fld>
            <a:endParaRPr lang="uk-UA"/>
          </a:p>
        </p:txBody>
      </p:sp>
    </p:spTree>
    <p:extLst>
      <p:ext uri="{BB962C8B-B14F-4D97-AF65-F5344CB8AC3E}">
        <p14:creationId xmlns:p14="http://schemas.microsoft.com/office/powerpoint/2010/main" val="425713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34</a:t>
            </a:fld>
            <a:endParaRPr lang="uk-UA"/>
          </a:p>
        </p:txBody>
      </p:sp>
    </p:spTree>
    <p:extLst>
      <p:ext uri="{BB962C8B-B14F-4D97-AF65-F5344CB8AC3E}">
        <p14:creationId xmlns:p14="http://schemas.microsoft.com/office/powerpoint/2010/main" val="3449785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58D8-4DEC-D3B7-C666-5002A071D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AC88A-74FB-ECF9-D651-C12B31CF1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F626F-DCDD-D1DF-1E37-1F6C81581A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59D0AF-8F0C-20B1-47C5-2A18815CF04F}"/>
              </a:ext>
            </a:extLst>
          </p:cNvPr>
          <p:cNvSpPr>
            <a:spLocks noGrp="1"/>
          </p:cNvSpPr>
          <p:nvPr>
            <p:ph type="sldNum" sz="quarter" idx="5"/>
          </p:nvPr>
        </p:nvSpPr>
        <p:spPr/>
        <p:txBody>
          <a:bodyPr/>
          <a:lstStyle/>
          <a:p>
            <a:fld id="{2F0C5EC2-2CF5-460B-AE73-90022B24A426}" type="slidenum">
              <a:rPr lang="uk-UA" smtClean="0"/>
              <a:t>35</a:t>
            </a:fld>
            <a:endParaRPr lang="uk-UA"/>
          </a:p>
        </p:txBody>
      </p:sp>
    </p:spTree>
    <p:extLst>
      <p:ext uri="{BB962C8B-B14F-4D97-AF65-F5344CB8AC3E}">
        <p14:creationId xmlns:p14="http://schemas.microsoft.com/office/powerpoint/2010/main" val="133081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talk about the results of my research instead. Here are the cumulant ratios for the net proton number. The normalized skewness, kurtosis and </a:t>
            </a:r>
            <a:r>
              <a:rPr lang="en-US" dirty="0" err="1"/>
              <a:t>hyperkurtsos</a:t>
            </a:r>
            <a:r>
              <a:rPr lang="en-US" dirty="0"/>
              <a:t>. </a:t>
            </a:r>
          </a:p>
          <a:p>
            <a:endParaRPr lang="en-US" dirty="0"/>
          </a:p>
          <a:p>
            <a:r>
              <a:rPr lang="en-US" dirty="0"/>
              <a:t>The skewness is normalized by the first cumulant rather than by the second one as often done, this quantity then has a well established baseline of unity corresponding to uncorrelated particle production. </a:t>
            </a:r>
          </a:p>
          <a:p>
            <a:endParaRPr lang="en-US" dirty="0"/>
          </a:p>
          <a:p>
            <a:r>
              <a:rPr lang="en-US" dirty="0"/>
              <a:t>The lines are model calculations, the solid lines are full calculations, with baryon conservation and excluded volume. The dotted lines are without baryon conservation, excluded volume only. The dash-dotted lines are without the excluded volume but with baryon conservation. These calculations compare well with recent analysis of baryon number conservation effects in canonical ideal HRG model shown by the blue symbols. The agreement indicates consistency of the results with prior literature.</a:t>
            </a:r>
          </a:p>
          <a:p>
            <a:endParaRPr lang="en-US" dirty="0"/>
          </a:p>
          <a:p>
            <a:r>
              <a:rPr lang="en-US" dirty="0"/>
              <a:t>The STAR data for the third cumulant are fairly accurate. We see that a quantitative description is obtained above 20 GeV energy when we simultaneously incorporate baryon conservation and excluded volume. Among the two effects it is seen that baryon conservation is stronger.</a:t>
            </a:r>
          </a:p>
          <a:p>
            <a:endParaRPr lang="en-US" dirty="0"/>
          </a:p>
          <a:p>
            <a:r>
              <a:rPr lang="en-US" dirty="0"/>
              <a:t>At low energies the data are underestimates, this will be covered more on the next slides. The kurtosis seems to agree well with the data, but error bars are large. Will be interesting to see the upcoming more accurate data. </a:t>
            </a:r>
            <a:r>
              <a:rPr lang="en-US" dirty="0" err="1"/>
              <a:t>Finaly</a:t>
            </a:r>
            <a:r>
              <a:rPr lang="en-US" dirty="0"/>
              <a:t>, for the </a:t>
            </a:r>
            <a:r>
              <a:rPr lang="en-US" dirty="0" err="1"/>
              <a:t>hyperkurtosis</a:t>
            </a:r>
            <a:r>
              <a:rPr lang="en-US" dirty="0"/>
              <a:t> it predicts to become negative say below 50 GeV.</a:t>
            </a:r>
          </a:p>
        </p:txBody>
      </p:sp>
      <p:sp>
        <p:nvSpPr>
          <p:cNvPr id="4" name="Slide Number Placeholder 3"/>
          <p:cNvSpPr>
            <a:spLocks noGrp="1"/>
          </p:cNvSpPr>
          <p:nvPr>
            <p:ph type="sldNum" sz="quarter" idx="5"/>
          </p:nvPr>
        </p:nvSpPr>
        <p:spPr/>
        <p:txBody>
          <a:bodyPr/>
          <a:lstStyle/>
          <a:p>
            <a:fld id="{2F0C5EC2-2CF5-460B-AE73-90022B24A426}" type="slidenum">
              <a:rPr lang="uk-UA" smtClean="0"/>
              <a:t>36</a:t>
            </a:fld>
            <a:endParaRPr lang="uk-UA"/>
          </a:p>
        </p:txBody>
      </p:sp>
    </p:spTree>
    <p:extLst>
      <p:ext uri="{BB962C8B-B14F-4D97-AF65-F5344CB8AC3E}">
        <p14:creationId xmlns:p14="http://schemas.microsoft.com/office/powerpoint/2010/main" val="408969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8F2F-84D8-AF49-D096-27C8902A1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EB20-9BC7-99EB-BE98-649B47FB5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D65AF-03B4-183C-E64C-D42CC76EC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7139CA-A795-CDCB-A14E-94C02DD66F40}"/>
              </a:ext>
            </a:extLst>
          </p:cNvPr>
          <p:cNvSpPr>
            <a:spLocks noGrp="1"/>
          </p:cNvSpPr>
          <p:nvPr>
            <p:ph type="sldNum" sz="quarter" idx="5"/>
          </p:nvPr>
        </p:nvSpPr>
        <p:spPr/>
        <p:txBody>
          <a:bodyPr/>
          <a:lstStyle/>
          <a:p>
            <a:fld id="{2F0C5EC2-2CF5-460B-AE73-90022B24A426}" type="slidenum">
              <a:rPr lang="uk-UA" smtClean="0"/>
              <a:t>37</a:t>
            </a:fld>
            <a:endParaRPr lang="uk-UA"/>
          </a:p>
        </p:txBody>
      </p:sp>
    </p:spTree>
    <p:extLst>
      <p:ext uri="{BB962C8B-B14F-4D97-AF65-F5344CB8AC3E}">
        <p14:creationId xmlns:p14="http://schemas.microsoft.com/office/powerpoint/2010/main" val="262376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CD5F5-4D63-4FA5-9FA0-5D0E5CE88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F1B45-AB07-21C3-EE1F-E640D9770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1C305-520A-7CDF-3440-6D883BE31A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B94DBD-84DD-9CF5-AC3D-E6EAF1FDC1F4}"/>
              </a:ext>
            </a:extLst>
          </p:cNvPr>
          <p:cNvSpPr>
            <a:spLocks noGrp="1"/>
          </p:cNvSpPr>
          <p:nvPr>
            <p:ph type="sldNum" sz="quarter" idx="5"/>
          </p:nvPr>
        </p:nvSpPr>
        <p:spPr/>
        <p:txBody>
          <a:bodyPr/>
          <a:lstStyle/>
          <a:p>
            <a:fld id="{2F0C5EC2-2CF5-460B-AE73-90022B24A426}" type="slidenum">
              <a:rPr lang="uk-UA" smtClean="0"/>
              <a:t>38</a:t>
            </a:fld>
            <a:endParaRPr lang="uk-UA"/>
          </a:p>
        </p:txBody>
      </p:sp>
    </p:spTree>
    <p:extLst>
      <p:ext uri="{BB962C8B-B14F-4D97-AF65-F5344CB8AC3E}">
        <p14:creationId xmlns:p14="http://schemas.microsoft.com/office/powerpoint/2010/main" val="910166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7F0C-0F87-FC85-0B68-49B8FAFE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FDCD0-09F5-14E2-6178-572583691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27A33-4388-FDA3-973E-DE11769814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50141B-CF1F-A5FA-465D-7EC0B87CA61F}"/>
              </a:ext>
            </a:extLst>
          </p:cNvPr>
          <p:cNvSpPr>
            <a:spLocks noGrp="1"/>
          </p:cNvSpPr>
          <p:nvPr>
            <p:ph type="sldNum" sz="quarter" idx="5"/>
          </p:nvPr>
        </p:nvSpPr>
        <p:spPr/>
        <p:txBody>
          <a:bodyPr/>
          <a:lstStyle/>
          <a:p>
            <a:fld id="{2F0C5EC2-2CF5-460B-AE73-90022B24A426}" type="slidenum">
              <a:rPr lang="uk-UA" smtClean="0"/>
              <a:t>39</a:t>
            </a:fld>
            <a:endParaRPr lang="uk-UA"/>
          </a:p>
        </p:txBody>
      </p:sp>
    </p:spTree>
    <p:extLst>
      <p:ext uri="{BB962C8B-B14F-4D97-AF65-F5344CB8AC3E}">
        <p14:creationId xmlns:p14="http://schemas.microsoft.com/office/powerpoint/2010/main" val="124856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E7BD-CC4E-6CCF-423B-425BFE998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F80B8-6717-49D7-D9FF-1F1C7C298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A4696-F4DA-84C5-DE7E-F82BDEECC6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135DFD-7BC1-5726-2EAB-B222A4171E66}"/>
              </a:ext>
            </a:extLst>
          </p:cNvPr>
          <p:cNvSpPr>
            <a:spLocks noGrp="1"/>
          </p:cNvSpPr>
          <p:nvPr>
            <p:ph type="sldNum" sz="quarter" idx="5"/>
          </p:nvPr>
        </p:nvSpPr>
        <p:spPr/>
        <p:txBody>
          <a:bodyPr/>
          <a:lstStyle/>
          <a:p>
            <a:fld id="{2F0C5EC2-2CF5-460B-AE73-90022B24A426}" type="slidenum">
              <a:rPr lang="uk-UA" smtClean="0"/>
              <a:t>3</a:t>
            </a:fld>
            <a:endParaRPr lang="uk-UA"/>
          </a:p>
        </p:txBody>
      </p:sp>
    </p:spTree>
    <p:extLst>
      <p:ext uri="{BB962C8B-B14F-4D97-AF65-F5344CB8AC3E}">
        <p14:creationId xmlns:p14="http://schemas.microsoft.com/office/powerpoint/2010/main" val="385036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9C3C-DAD7-AB65-C51B-C390E7395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EE2BE-B546-38AD-872A-B5B51FB99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4A21F-4B47-1579-40BD-8C26F9F14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AA56B6-DEEC-77EF-C1FC-549237E63302}"/>
              </a:ext>
            </a:extLst>
          </p:cNvPr>
          <p:cNvSpPr>
            <a:spLocks noGrp="1"/>
          </p:cNvSpPr>
          <p:nvPr>
            <p:ph type="sldNum" sz="quarter" idx="5"/>
          </p:nvPr>
        </p:nvSpPr>
        <p:spPr/>
        <p:txBody>
          <a:bodyPr/>
          <a:lstStyle/>
          <a:p>
            <a:fld id="{2F0C5EC2-2CF5-460B-AE73-90022B24A426}" type="slidenum">
              <a:rPr lang="uk-UA" smtClean="0"/>
              <a:t>11</a:t>
            </a:fld>
            <a:endParaRPr lang="uk-UA"/>
          </a:p>
        </p:txBody>
      </p:sp>
    </p:spTree>
    <p:extLst>
      <p:ext uri="{BB962C8B-B14F-4D97-AF65-F5344CB8AC3E}">
        <p14:creationId xmlns:p14="http://schemas.microsoft.com/office/powerpoint/2010/main" val="2721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12</a:t>
            </a:fld>
            <a:endParaRPr lang="uk-UA"/>
          </a:p>
        </p:txBody>
      </p:sp>
    </p:spTree>
    <p:extLst>
      <p:ext uri="{BB962C8B-B14F-4D97-AF65-F5344CB8AC3E}">
        <p14:creationId xmlns:p14="http://schemas.microsoft.com/office/powerpoint/2010/main" val="226908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CFD44CB-5382-4575-9DC9-D789746E5E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14325">
              <a:defRPr sz="4000" b="1">
                <a:solidFill>
                  <a:schemeClr val="bg1"/>
                </a:solidFill>
                <a:latin typeface="Arial" panose="020B0604020202020204" pitchFamily="34" charset="0"/>
                <a:ea typeface="ＭＳ Ｐゴシック" panose="020B0600070205080204" pitchFamily="34" charset="-128"/>
              </a:defRPr>
            </a:lvl1pPr>
            <a:lvl2pPr marL="742950" indent="-285750" defTabSz="314325">
              <a:defRPr sz="4000" b="1">
                <a:solidFill>
                  <a:schemeClr val="bg1"/>
                </a:solidFill>
                <a:latin typeface="Arial" panose="020B0604020202020204" pitchFamily="34" charset="0"/>
                <a:ea typeface="ＭＳ Ｐゴシック" panose="020B0600070205080204" pitchFamily="34" charset="-128"/>
              </a:defRPr>
            </a:lvl2pPr>
            <a:lvl3pPr marL="1143000" indent="-228600" defTabSz="314325">
              <a:defRPr sz="4000" b="1">
                <a:solidFill>
                  <a:schemeClr val="bg1"/>
                </a:solidFill>
                <a:latin typeface="Arial" panose="020B0604020202020204" pitchFamily="34" charset="0"/>
                <a:ea typeface="ＭＳ Ｐゴシック" panose="020B0600070205080204" pitchFamily="34" charset="-128"/>
              </a:defRPr>
            </a:lvl3pPr>
            <a:lvl4pPr marL="1600200" indent="-228600" defTabSz="314325">
              <a:defRPr sz="4000" b="1">
                <a:solidFill>
                  <a:schemeClr val="bg1"/>
                </a:solidFill>
                <a:latin typeface="Arial" panose="020B0604020202020204" pitchFamily="34" charset="0"/>
                <a:ea typeface="ＭＳ Ｐゴシック" panose="020B0600070205080204" pitchFamily="34" charset="-128"/>
              </a:defRPr>
            </a:lvl4pPr>
            <a:lvl5pPr marL="2057400" indent="-228600" defTabSz="314325">
              <a:defRPr sz="4000" b="1">
                <a:solidFill>
                  <a:schemeClr val="bg1"/>
                </a:solidFill>
                <a:latin typeface="Arial" panose="020B0604020202020204" pitchFamily="34" charset="0"/>
                <a:ea typeface="ＭＳ Ｐゴシック" panose="020B0600070205080204" pitchFamily="34" charset="-128"/>
              </a:defRPr>
            </a:lvl5pPr>
            <a:lvl6pPr marL="25146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fld id="{08A2E5DE-FE11-4399-9A98-25654AFE2ADE}" type="slidenum">
              <a:rPr lang="en-US" altLang="en-US" sz="400" b="0">
                <a:solidFill>
                  <a:schemeClr val="tx1"/>
                </a:solidFill>
                <a:latin typeface="Times New Roman" panose="02020603050405020304" pitchFamily="18" charset="0"/>
              </a:rPr>
              <a:pPr/>
              <a:t>14</a:t>
            </a:fld>
            <a:endParaRPr lang="en-US" altLang="en-US" sz="400" b="0">
              <a:solidFill>
                <a:schemeClr val="tx1"/>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A169082A-1B59-43B1-ADF0-E498B7CBAAF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72B204B-4190-4DC8-A63E-EBEA3E56FAC7}"/>
              </a:ext>
            </a:extLst>
          </p:cNvPr>
          <p:cNvSpPr>
            <a:spLocks noGrp="1" noChangeArrowheads="1"/>
          </p:cNvSpPr>
          <p:nvPr>
            <p:ph type="body" idx="1"/>
          </p:nvPr>
        </p:nvSpPr>
        <p:spPr>
          <a:xfrm>
            <a:off x="228600" y="1520825"/>
            <a:ext cx="1828800" cy="1439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is related to probing the QCD phase diagram with heavy-ion collisions, one of the main motivations of these experimental programs. Heavy-ion collisions provide access to finite baryon density regions of the QCD phase diagram that are otherwise inaccessible, for instance lattice QCD cannot access it directly from first principles. Central collisions of heavy ions create thousands and even tens of thousands of particles, thus, it is sort of natural to apply concepts of statistical mechanics to describe heavy-ion collisions.</a:t>
            </a:r>
          </a:p>
        </p:txBody>
      </p:sp>
      <p:sp>
        <p:nvSpPr>
          <p:cNvPr id="4" name="Slide Number Placeholder 3"/>
          <p:cNvSpPr>
            <a:spLocks noGrp="1"/>
          </p:cNvSpPr>
          <p:nvPr>
            <p:ph type="sldNum" sz="quarter" idx="5"/>
          </p:nvPr>
        </p:nvSpPr>
        <p:spPr/>
        <p:txBody>
          <a:bodyPr/>
          <a:lstStyle/>
          <a:p>
            <a:fld id="{2F0C5EC2-2CF5-460B-AE73-90022B24A426}" type="slidenum">
              <a:rPr lang="uk-UA" smtClean="0"/>
              <a:t>18</a:t>
            </a:fld>
            <a:endParaRPr lang="uk-UA"/>
          </a:p>
        </p:txBody>
      </p:sp>
    </p:spTree>
    <p:extLst>
      <p:ext uri="{BB962C8B-B14F-4D97-AF65-F5344CB8AC3E}">
        <p14:creationId xmlns:p14="http://schemas.microsoft.com/office/powerpoint/2010/main" val="255736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is related to probing the QCD phase diagram with heavy-ion collisions, one of the main motivations of these experimental programs. Heavy-ion collisions provide access to finite baryon density regions of the QCD phase diagram that are otherwise inaccessible, for instance lattice QCD cannot access it directly from first principles. Central collisions of heavy ions create thousands and even tens of thousands of particles, thus, it is sort of natural to apply concepts of statistical mechanics to describe heavy-ion collisions.</a:t>
            </a:r>
          </a:p>
        </p:txBody>
      </p:sp>
      <p:sp>
        <p:nvSpPr>
          <p:cNvPr id="4" name="Slide Number Placeholder 3"/>
          <p:cNvSpPr>
            <a:spLocks noGrp="1"/>
          </p:cNvSpPr>
          <p:nvPr>
            <p:ph type="sldNum" sz="quarter" idx="5"/>
          </p:nvPr>
        </p:nvSpPr>
        <p:spPr/>
        <p:txBody>
          <a:bodyPr/>
          <a:lstStyle/>
          <a:p>
            <a:fld id="{2F0C5EC2-2CF5-460B-AE73-90022B24A426}" type="slidenum">
              <a:rPr lang="uk-UA" smtClean="0"/>
              <a:t>19</a:t>
            </a:fld>
            <a:endParaRPr lang="uk-UA"/>
          </a:p>
        </p:txBody>
      </p:sp>
    </p:spTree>
    <p:extLst>
      <p:ext uri="{BB962C8B-B14F-4D97-AF65-F5344CB8AC3E}">
        <p14:creationId xmlns:p14="http://schemas.microsoft.com/office/powerpoint/2010/main" val="419588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20</a:t>
            </a:fld>
            <a:endParaRPr lang="uk-UA"/>
          </a:p>
        </p:txBody>
      </p:sp>
    </p:spTree>
    <p:extLst>
      <p:ext uri="{BB962C8B-B14F-4D97-AF65-F5344CB8AC3E}">
        <p14:creationId xmlns:p14="http://schemas.microsoft.com/office/powerpoint/2010/main" val="95203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25</a:t>
            </a:fld>
            <a:endParaRPr lang="uk-UA"/>
          </a:p>
        </p:txBody>
      </p:sp>
    </p:spTree>
    <p:extLst>
      <p:ext uri="{BB962C8B-B14F-4D97-AF65-F5344CB8AC3E}">
        <p14:creationId xmlns:p14="http://schemas.microsoft.com/office/powerpoint/2010/main" val="175050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185" y="53790"/>
            <a:ext cx="11271623" cy="2034987"/>
          </a:xfrm>
        </p:spPr>
        <p:txBody>
          <a:bodyPr anchor="b">
            <a:normAutofit/>
          </a:bodyPr>
          <a:lstStyle>
            <a:lvl1pPr algn="ctr">
              <a:defRPr sz="4400" b="1"/>
            </a:lvl1pPr>
          </a:lstStyle>
          <a:p>
            <a:r>
              <a:rPr lang="en-US" dirty="0"/>
              <a:t>Title</a:t>
            </a:r>
          </a:p>
        </p:txBody>
      </p:sp>
      <p:sp>
        <p:nvSpPr>
          <p:cNvPr id="3" name="Subtitle 2"/>
          <p:cNvSpPr>
            <a:spLocks noGrp="1"/>
          </p:cNvSpPr>
          <p:nvPr>
            <p:ph type="subTitle" idx="1" hasCustomPrompt="1"/>
          </p:nvPr>
        </p:nvSpPr>
        <p:spPr>
          <a:xfrm>
            <a:off x="914398" y="2183414"/>
            <a:ext cx="10363199" cy="5559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Volodymyr Vovchenko</a:t>
            </a:r>
          </a:p>
        </p:txBody>
      </p:sp>
      <p:sp>
        <p:nvSpPr>
          <p:cNvPr id="12" name="Text Placeholder 11">
            <a:extLst>
              <a:ext uri="{FF2B5EF4-FFF2-40B4-BE49-F238E27FC236}">
                <a16:creationId xmlns:a16="http://schemas.microsoft.com/office/drawing/2014/main" id="{6CBF37B5-78F5-4A7D-8B93-035842C50E85}"/>
              </a:ext>
            </a:extLst>
          </p:cNvPr>
          <p:cNvSpPr>
            <a:spLocks noGrp="1"/>
          </p:cNvSpPr>
          <p:nvPr>
            <p:ph type="body" sz="quarter" idx="10" hasCustomPrompt="1"/>
          </p:nvPr>
        </p:nvSpPr>
        <p:spPr>
          <a:xfrm>
            <a:off x="3280703" y="4582035"/>
            <a:ext cx="5630583" cy="555922"/>
          </a:xfrm>
        </p:spPr>
        <p:txBody>
          <a:bodyPr>
            <a:normAutofit/>
          </a:bodyPr>
          <a:lstStyle>
            <a:lvl1pPr marL="0" indent="0" algn="ctr">
              <a:buNone/>
              <a:defRPr sz="2400" i="1"/>
            </a:lvl1pPr>
          </a:lstStyle>
          <a:p>
            <a:pPr lvl="0"/>
            <a:r>
              <a:rPr lang="en-US" dirty="0"/>
              <a:t>Conference, City, Country</a:t>
            </a:r>
            <a:endParaRPr lang="uk-UA" dirty="0"/>
          </a:p>
        </p:txBody>
      </p:sp>
      <p:sp>
        <p:nvSpPr>
          <p:cNvPr id="14" name="Text Placeholder 13">
            <a:extLst>
              <a:ext uri="{FF2B5EF4-FFF2-40B4-BE49-F238E27FC236}">
                <a16:creationId xmlns:a16="http://schemas.microsoft.com/office/drawing/2014/main" id="{E4FFC172-0F22-4283-A11C-0DC5E0AE852F}"/>
              </a:ext>
            </a:extLst>
          </p:cNvPr>
          <p:cNvSpPr>
            <a:spLocks noGrp="1"/>
          </p:cNvSpPr>
          <p:nvPr>
            <p:ph type="body" sz="quarter" idx="11" hasCustomPrompt="1"/>
          </p:nvPr>
        </p:nvSpPr>
        <p:spPr>
          <a:xfrm>
            <a:off x="4173001" y="5019584"/>
            <a:ext cx="3845984" cy="555922"/>
          </a:xfrm>
        </p:spPr>
        <p:txBody>
          <a:bodyPr>
            <a:normAutofit/>
          </a:bodyPr>
          <a:lstStyle>
            <a:lvl1pPr marL="0" indent="0" algn="ctr">
              <a:buNone/>
              <a:defRPr sz="2000" b="1"/>
            </a:lvl1pPr>
          </a:lstStyle>
          <a:p>
            <a:pPr lvl="0"/>
            <a:r>
              <a:rPr lang="en-US" dirty="0"/>
              <a:t>January 1, 2018</a:t>
            </a:r>
          </a:p>
        </p:txBody>
      </p:sp>
      <p:sp>
        <p:nvSpPr>
          <p:cNvPr id="16" name="Text Placeholder 15">
            <a:extLst>
              <a:ext uri="{FF2B5EF4-FFF2-40B4-BE49-F238E27FC236}">
                <a16:creationId xmlns:a16="http://schemas.microsoft.com/office/drawing/2014/main" id="{678850A6-F8A6-4A0B-B3FD-B128F2AAAD0E}"/>
              </a:ext>
            </a:extLst>
          </p:cNvPr>
          <p:cNvSpPr>
            <a:spLocks noGrp="1"/>
          </p:cNvSpPr>
          <p:nvPr>
            <p:ph type="body" sz="quarter" idx="12" hasCustomPrompt="1"/>
          </p:nvPr>
        </p:nvSpPr>
        <p:spPr>
          <a:xfrm>
            <a:off x="914398" y="2651537"/>
            <a:ext cx="10363199" cy="415925"/>
          </a:xfrm>
        </p:spPr>
        <p:txBody>
          <a:bodyPr>
            <a:normAutofit/>
          </a:bodyPr>
          <a:lstStyle>
            <a:lvl1pPr marL="0" indent="0" algn="ctr">
              <a:buNone/>
              <a:defRPr sz="1600"/>
            </a:lvl1pPr>
          </a:lstStyle>
          <a:p>
            <a:pPr lvl="0"/>
            <a:r>
              <a:rPr lang="en-US" dirty="0"/>
              <a:t>Affiliation 1 &amp; Affiliation 2</a:t>
            </a:r>
            <a:endParaRPr lang="uk-UA" dirty="0"/>
          </a:p>
        </p:txBody>
      </p:sp>
    </p:spTree>
    <p:extLst>
      <p:ext uri="{BB962C8B-B14F-4D97-AF65-F5344CB8AC3E}">
        <p14:creationId xmlns:p14="http://schemas.microsoft.com/office/powerpoint/2010/main" val="4006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EB9EB41E-26C4-40E9-BDFE-31AA4607F9C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364198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28E0C373-8171-4426-B0B4-D377060F681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51257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0542" y="1"/>
            <a:ext cx="11450917" cy="1165085"/>
          </a:xfrm>
        </p:spPr>
        <p:txBody>
          <a:bodyPr>
            <a:normAutofit/>
          </a:bodyPr>
          <a:lstStyle>
            <a:lvl1pPr>
              <a:defRPr sz="3000" b="1"/>
            </a:lvl1pPr>
          </a:lstStyle>
          <a:p>
            <a:r>
              <a:rPr lang="en-US" dirty="0"/>
              <a:t>Slide title</a:t>
            </a:r>
          </a:p>
        </p:txBody>
      </p:sp>
      <p:sp>
        <p:nvSpPr>
          <p:cNvPr id="3" name="Content Placeholder 2"/>
          <p:cNvSpPr>
            <a:spLocks noGrp="1"/>
          </p:cNvSpPr>
          <p:nvPr>
            <p:ph idx="1"/>
          </p:nvPr>
        </p:nvSpPr>
        <p:spPr>
          <a:xfrm>
            <a:off x="370542" y="1165086"/>
            <a:ext cx="11450917" cy="5065379"/>
          </a:xfrm>
        </p:spPr>
        <p:txBody>
          <a:bodyPr/>
          <a:lstStyle>
            <a:lvl1pPr>
              <a:defRPr sz="2600"/>
            </a:lvl1pPr>
            <a:lvl2pPr>
              <a:defRPr sz="2200"/>
            </a:lvl2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a:xfrm>
            <a:off x="358589" y="6356351"/>
            <a:ext cx="1733177" cy="365125"/>
          </a:xfrm>
          <a:prstGeom prst="rect">
            <a:avLst/>
          </a:prstGeom>
        </p:spPr>
        <p:txBody>
          <a:bodyPr/>
          <a:lstStyle>
            <a:lvl1pPr>
              <a:defRPr sz="1800"/>
            </a:lvl1pPr>
          </a:lstStyle>
          <a:p>
            <a:r>
              <a:rPr lang="uk-UA" dirty="0"/>
              <a:t>16.05.2018</a:t>
            </a:r>
          </a:p>
        </p:txBody>
      </p:sp>
      <p:sp>
        <p:nvSpPr>
          <p:cNvPr id="5" name="Footer Placeholder 4"/>
          <p:cNvSpPr>
            <a:spLocks noGrp="1"/>
          </p:cNvSpPr>
          <p:nvPr>
            <p:ph type="ftr" sz="quarter" idx="11"/>
          </p:nvPr>
        </p:nvSpPr>
        <p:spPr>
          <a:xfrm>
            <a:off x="2211295" y="6356351"/>
            <a:ext cx="7769411" cy="365125"/>
          </a:xfrm>
          <a:prstGeom prst="rect">
            <a:avLst/>
          </a:prstGeom>
        </p:spPr>
        <p:txBody>
          <a:bodyPr/>
          <a:lstStyle>
            <a:lvl1pPr>
              <a:defRPr sz="1800"/>
            </a:lvl1pPr>
          </a:lstStyle>
          <a:p>
            <a:r>
              <a:rPr lang="en-US" dirty="0"/>
              <a:t>Lattice-based QCD equation of state at finite baryon density</a:t>
            </a:r>
            <a:endParaRPr lang="uk-UA" dirty="0"/>
          </a:p>
        </p:txBody>
      </p:sp>
      <p:cxnSp>
        <p:nvCxnSpPr>
          <p:cNvPr id="8" name="Прямая соединительная линия 7">
            <a:extLst>
              <a:ext uri="{FF2B5EF4-FFF2-40B4-BE49-F238E27FC236}">
                <a16:creationId xmlns:a16="http://schemas.microsoft.com/office/drawing/2014/main" id="{E330716B-4A30-42ED-9EE2-313B727AF872}"/>
              </a:ext>
            </a:extLst>
          </p:cNvPr>
          <p:cNvCxnSpPr>
            <a:cxnSpLocks/>
          </p:cNvCxnSpPr>
          <p:nvPr userDrawn="1"/>
        </p:nvCxnSpPr>
        <p:spPr>
          <a:xfrm>
            <a:off x="525930" y="941290"/>
            <a:ext cx="11295529" cy="0"/>
          </a:xfrm>
          <a:prstGeom prst="line">
            <a:avLst/>
          </a:prstGeom>
          <a:ln w="38100" cap="rnd">
            <a:solidFill>
              <a:schemeClr val="accent1">
                <a:lumMod val="75000"/>
              </a:schemeClr>
            </a:solidFill>
            <a:miter lim="800000"/>
            <a:headEnd type="none"/>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E6D348-82C6-4292-BBB3-9B6596DDBA2C}"/>
              </a:ext>
            </a:extLst>
          </p:cNvPr>
          <p:cNvSpPr>
            <a:spLocks noGrp="1"/>
          </p:cNvSpPr>
          <p:nvPr>
            <p:ph type="body" sz="quarter" idx="12" hasCustomPrompt="1"/>
          </p:nvPr>
        </p:nvSpPr>
        <p:spPr>
          <a:xfrm>
            <a:off x="10679331" y="6467291"/>
            <a:ext cx="1142128" cy="340472"/>
          </a:xfrm>
        </p:spPr>
        <p:txBody>
          <a:bodyPr/>
          <a:lstStyle>
            <a:lvl1pPr marL="0" indent="0" algn="r">
              <a:buNone/>
              <a:defRPr sz="1800">
                <a:solidFill>
                  <a:schemeClr val="bg1">
                    <a:lumMod val="50000"/>
                  </a:schemeClr>
                </a:solidFill>
              </a:defRPr>
            </a:lvl1pPr>
          </a:lstStyle>
          <a:p>
            <a:pPr lvl="0"/>
            <a:r>
              <a:rPr lang="en-US" dirty="0"/>
              <a:t>1/16</a:t>
            </a:r>
            <a:endParaRPr lang="uk-UA" dirty="0"/>
          </a:p>
        </p:txBody>
      </p:sp>
    </p:spTree>
    <p:extLst>
      <p:ext uri="{BB962C8B-B14F-4D97-AF65-F5344CB8AC3E}">
        <p14:creationId xmlns:p14="http://schemas.microsoft.com/office/powerpoint/2010/main" val="2903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dirty="0"/>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5B8B6DC0-C439-4E9C-83A1-0864A66907B2}"/>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393926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92CBFA41-6503-4670-A030-C4026C269157}"/>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71513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8" name="Footer Placeholder 7"/>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10" name="TextBox 9">
            <a:extLst>
              <a:ext uri="{FF2B5EF4-FFF2-40B4-BE49-F238E27FC236}">
                <a16:creationId xmlns:a16="http://schemas.microsoft.com/office/drawing/2014/main" id="{BC605502-1E5D-40B4-9172-D712644FEDD1}"/>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62041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4" name="Footer Placeholder 3"/>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6" name="TextBox 5">
            <a:extLst>
              <a:ext uri="{FF2B5EF4-FFF2-40B4-BE49-F238E27FC236}">
                <a16:creationId xmlns:a16="http://schemas.microsoft.com/office/drawing/2014/main" id="{57863152-FD27-4939-832D-B860C6DB12A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mn-lt"/>
              </a:rPr>
              <a:t>/16</a:t>
            </a:r>
            <a:endParaRPr lang="uk-UA" sz="1800" dirty="0">
              <a:solidFill>
                <a:schemeClr val="bg1">
                  <a:lumMod val="50000"/>
                </a:schemeClr>
              </a:solidFill>
              <a:latin typeface="+mn-lt"/>
            </a:endParaRPr>
          </a:p>
        </p:txBody>
      </p:sp>
    </p:spTree>
    <p:extLst>
      <p:ext uri="{BB962C8B-B14F-4D97-AF65-F5344CB8AC3E}">
        <p14:creationId xmlns:p14="http://schemas.microsoft.com/office/powerpoint/2010/main" val="62502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3" name="Footer Placeholder 2"/>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Tree>
    <p:extLst>
      <p:ext uri="{BB962C8B-B14F-4D97-AF65-F5344CB8AC3E}">
        <p14:creationId xmlns:p14="http://schemas.microsoft.com/office/powerpoint/2010/main" val="101285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7BC18BA5-E72A-4B8B-9830-A8FD3E323A6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199611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566E4F29-ED37-4848-985D-7E7F13267723}"/>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78867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589" y="365127"/>
            <a:ext cx="11486777"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358589" y="1825625"/>
            <a:ext cx="11486777" cy="4351338"/>
          </a:xfrm>
          <a:prstGeom prst="rect">
            <a:avLst/>
          </a:prstGeom>
        </p:spPr>
        <p:txBody>
          <a:bodyPr vert="horz" lIns="91440" tIns="45720" rIns="91440" bIns="45720" rtlCol="0">
            <a:normAutofit/>
          </a:bodyPr>
          <a:lstStyle/>
          <a:p>
            <a:pPr lvl="0"/>
            <a:r>
              <a:rPr lang="en-US" dirty="0"/>
              <a:t>Text sample</a:t>
            </a:r>
            <a:endParaRPr lang="ru-RU"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358589" y="6356351"/>
            <a:ext cx="1769036" cy="365125"/>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uk-UA" dirty="0"/>
              <a:t>16.05.2018</a:t>
            </a:r>
          </a:p>
        </p:txBody>
      </p:sp>
      <p:sp>
        <p:nvSpPr>
          <p:cNvPr id="5" name="Footer Placeholder 4"/>
          <p:cNvSpPr>
            <a:spLocks noGrp="1"/>
          </p:cNvSpPr>
          <p:nvPr>
            <p:ph type="ftr" sz="quarter" idx="3"/>
          </p:nvPr>
        </p:nvSpPr>
        <p:spPr>
          <a:xfrm>
            <a:off x="2545975" y="6356350"/>
            <a:ext cx="7853083"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a:t>Lattice-based QCD equation of state at finite baryon density</a:t>
            </a:r>
            <a:endParaRPr lang="uk-UA" dirty="0"/>
          </a:p>
        </p:txBody>
      </p:sp>
    </p:spTree>
    <p:extLst>
      <p:ext uri="{BB962C8B-B14F-4D97-AF65-F5344CB8AC3E}">
        <p14:creationId xmlns:p14="http://schemas.microsoft.com/office/powerpoint/2010/main" val="3156810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vovchenko.net/" TargetMode="External"/><Relationship Id="rId5" Type="http://schemas.openxmlformats.org/officeDocument/2006/relationships/hyperlink" Target="mailto:vvovchen@central.uh.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00.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710.png"/><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6.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1.png"/><Relationship Id="rId5" Type="http://schemas.openxmlformats.org/officeDocument/2006/relationships/image" Target="../media/image69.png"/><Relationship Id="rId10" Type="http://schemas.openxmlformats.org/officeDocument/2006/relationships/image" Target="../media/image94.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indico.cern.ch/event/1139644/contributions/5453409/" TargetMode="External"/><Relationship Id="rId5" Type="http://schemas.openxmlformats.org/officeDocument/2006/relationships/image" Target="../media/image460.png"/><Relationship Id="rId4" Type="http://schemas.openxmlformats.org/officeDocument/2006/relationships/image" Target="../media/image97.pn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image" Target="../media/image1.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75.gif"/><Relationship Id="rId5" Type="http://schemas.openxmlformats.org/officeDocument/2006/relationships/image" Target="../media/image2810.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svg"/><Relationship Id="rId17" Type="http://schemas.openxmlformats.org/officeDocument/2006/relationships/image" Target="../media/image1.png"/><Relationship Id="rId2" Type="http://schemas.openxmlformats.org/officeDocument/2006/relationships/image" Target="../media/image77.png"/><Relationship Id="rId16" Type="http://schemas.openxmlformats.org/officeDocument/2006/relationships/image" Target="../media/image91.sv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svg"/></Relationships>
</file>

<file path=ppt/slides/_rels/slide31.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png"/><Relationship Id="rId3" Type="http://schemas.openxmlformats.org/officeDocument/2006/relationships/image" Target="../media/image95.png"/><Relationship Id="rId7" Type="http://schemas.openxmlformats.org/officeDocument/2006/relationships/image" Target="../media/image76.png"/><Relationship Id="rId12" Type="http://schemas.openxmlformats.org/officeDocument/2006/relationships/image" Target="../media/image103.sv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hyperlink" Target="https://arxiv.org/abs/1506.05763" TargetMode="External"/><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image" Target="../media/image101.svg"/><Relationship Id="rId4" Type="http://schemas.openxmlformats.org/officeDocument/2006/relationships/image" Target="../media/image96.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2.xml"/><Relationship Id="rId7" Type="http://schemas.openxmlformats.org/officeDocument/2006/relationships/hyperlink" Target="https://arxiv.org/abs/2201.08486"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6.png"/><Relationship Id="rId5" Type="http://schemas.openxmlformats.org/officeDocument/2006/relationships/image" Target="../media/image104.png"/><Relationship Id="rId10"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png"/><Relationship Id="rId4" Type="http://schemas.openxmlformats.org/officeDocument/2006/relationships/image" Target="../media/image990.png"/><Relationship Id="rId9" Type="http://schemas.openxmlformats.org/officeDocument/2006/relationships/image" Target="../media/image114.png"/></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99.png"/><Relationship Id="rId4" Type="http://schemas.openxmlformats.org/officeDocument/2006/relationships/image" Target="../media/image116.jpeg"/><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2107.0016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microsoft.com/office/2017/06/relationships/model3d" Target="../media/model3d1.glb"/></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3.png"/><Relationship Id="rId7"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jpe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16B3BB-760D-4483-898C-0AAFC2D2C5FF}"/>
              </a:ext>
            </a:extLst>
          </p:cNvPr>
          <p:cNvSpPr>
            <a:spLocks noGrp="1"/>
          </p:cNvSpPr>
          <p:nvPr>
            <p:ph type="ctrTitle"/>
          </p:nvPr>
        </p:nvSpPr>
        <p:spPr>
          <a:xfrm>
            <a:off x="1840723" y="1748665"/>
            <a:ext cx="8510554" cy="1403733"/>
          </a:xfrm>
        </p:spPr>
        <p:txBody>
          <a:bodyPr>
            <a:normAutofit/>
          </a:bodyPr>
          <a:lstStyle/>
          <a:p>
            <a:r>
              <a:rPr lang="en-US" sz="3200" dirty="0"/>
              <a:t>Probing the Nature’s Primordial Fluid</a:t>
            </a:r>
            <a:endParaRPr lang="uk-UA" sz="3200" dirty="0">
              <a:latin typeface="+mn-lt"/>
            </a:endParaRPr>
          </a:p>
        </p:txBody>
      </p:sp>
      <p:sp>
        <p:nvSpPr>
          <p:cNvPr id="5" name="Subtitle 4">
            <a:extLst>
              <a:ext uri="{FF2B5EF4-FFF2-40B4-BE49-F238E27FC236}">
                <a16:creationId xmlns:a16="http://schemas.microsoft.com/office/drawing/2014/main" id="{CF5CCB10-5F85-4A67-A582-0AB3D4C70AE8}"/>
              </a:ext>
            </a:extLst>
          </p:cNvPr>
          <p:cNvSpPr>
            <a:spLocks noGrp="1"/>
          </p:cNvSpPr>
          <p:nvPr>
            <p:ph type="subTitle" idx="1"/>
          </p:nvPr>
        </p:nvSpPr>
        <p:spPr>
          <a:xfrm>
            <a:off x="2038133" y="3327903"/>
            <a:ext cx="8115730" cy="555922"/>
          </a:xfrm>
        </p:spPr>
        <p:txBody>
          <a:bodyPr>
            <a:normAutofit/>
          </a:bodyPr>
          <a:lstStyle/>
          <a:p>
            <a:r>
              <a:rPr lang="en-US" dirty="0">
                <a:latin typeface="LM Sans 10" panose="00000500000000000000" pitchFamily="50" charset="0"/>
              </a:rPr>
              <a:t>Volodymyr </a:t>
            </a:r>
            <a:r>
              <a:rPr lang="en-US" dirty="0" err="1">
                <a:latin typeface="LM Sans 10" panose="00000500000000000000" pitchFamily="50" charset="0"/>
              </a:rPr>
              <a:t>Vovchenko</a:t>
            </a:r>
            <a:r>
              <a:rPr lang="en-US" dirty="0">
                <a:latin typeface="LM Sans 10" panose="00000500000000000000" pitchFamily="50" charset="0"/>
              </a:rPr>
              <a:t> (University of Houston)</a:t>
            </a:r>
            <a:endParaRPr lang="uk-UA" dirty="0">
              <a:latin typeface="+mj-lt"/>
            </a:endParaRPr>
          </a:p>
        </p:txBody>
      </p:sp>
      <p:sp>
        <p:nvSpPr>
          <p:cNvPr id="7" name="Text Placeholder 6">
            <a:extLst>
              <a:ext uri="{FF2B5EF4-FFF2-40B4-BE49-F238E27FC236}">
                <a16:creationId xmlns:a16="http://schemas.microsoft.com/office/drawing/2014/main" id="{1D796605-FB44-46DD-8F22-288AE931FB27}"/>
              </a:ext>
            </a:extLst>
          </p:cNvPr>
          <p:cNvSpPr>
            <a:spLocks noGrp="1"/>
          </p:cNvSpPr>
          <p:nvPr>
            <p:ph type="body" sz="quarter" idx="11"/>
          </p:nvPr>
        </p:nvSpPr>
        <p:spPr>
          <a:xfrm>
            <a:off x="3872004" y="5002746"/>
            <a:ext cx="4447989" cy="415925"/>
          </a:xfrm>
        </p:spPr>
        <p:txBody>
          <a:bodyPr>
            <a:normAutofit/>
          </a:bodyPr>
          <a:lstStyle/>
          <a:p>
            <a:r>
              <a:rPr lang="en-US" dirty="0">
                <a:latin typeface="LM Sans 10" panose="00000500000000000000" pitchFamily="50" charset="0"/>
              </a:rPr>
              <a:t>June 10, 2025</a:t>
            </a:r>
            <a:endParaRPr lang="uk-UA" dirty="0"/>
          </a:p>
        </p:txBody>
      </p:sp>
      <p:pic>
        <p:nvPicPr>
          <p:cNvPr id="8" name="Picture 2" descr="UH Signature - University of Houston">
            <a:extLst>
              <a:ext uri="{FF2B5EF4-FFF2-40B4-BE49-F238E27FC236}">
                <a16:creationId xmlns:a16="http://schemas.microsoft.com/office/drawing/2014/main" id="{1085AC9A-3B05-8E7C-9A76-4B94DF7CE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113" y="5515824"/>
            <a:ext cx="1533773" cy="10429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0EEF0963-4DDD-9366-A751-38B0FB16E514}"/>
              </a:ext>
            </a:extLst>
          </p:cNvPr>
          <p:cNvSpPr>
            <a:spLocks noGrp="1"/>
          </p:cNvSpPr>
          <p:nvPr>
            <p:ph type="body" sz="quarter" idx="10"/>
          </p:nvPr>
        </p:nvSpPr>
        <p:spPr>
          <a:xfrm>
            <a:off x="2082312" y="4396692"/>
            <a:ext cx="8027372" cy="458796"/>
          </a:xfrm>
        </p:spPr>
        <p:txBody>
          <a:bodyPr>
            <a:normAutofit/>
          </a:bodyPr>
          <a:lstStyle/>
          <a:p>
            <a:r>
              <a:rPr lang="en-US" sz="1800" dirty="0" err="1"/>
              <a:t>QuarkNet</a:t>
            </a:r>
            <a:r>
              <a:rPr lang="en-US" sz="1800" dirty="0"/>
              <a:t> Summer Workshop 2025 – Rice University</a:t>
            </a:r>
          </a:p>
        </p:txBody>
      </p:sp>
      <p:pic>
        <p:nvPicPr>
          <p:cNvPr id="2" name="Picture 1">
            <a:extLst>
              <a:ext uri="{FF2B5EF4-FFF2-40B4-BE49-F238E27FC236}">
                <a16:creationId xmlns:a16="http://schemas.microsoft.com/office/drawing/2014/main" id="{5812CF7F-9308-A2EC-CF18-8224CB0697B1}"/>
              </a:ext>
            </a:extLst>
          </p:cNvPr>
          <p:cNvPicPr>
            <a:picLocks noChangeAspect="1"/>
          </p:cNvPicPr>
          <p:nvPr/>
        </p:nvPicPr>
        <p:blipFill>
          <a:blip r:embed="rId4"/>
          <a:stretch>
            <a:fillRect/>
          </a:stretch>
        </p:blipFill>
        <p:spPr>
          <a:xfrm>
            <a:off x="4997448" y="266070"/>
            <a:ext cx="2197100" cy="2095500"/>
          </a:xfrm>
          <a:prstGeom prst="rect">
            <a:avLst/>
          </a:prstGeom>
        </p:spPr>
      </p:pic>
      <p:sp>
        <p:nvSpPr>
          <p:cNvPr id="6" name="Text Placeholder 11">
            <a:extLst>
              <a:ext uri="{FF2B5EF4-FFF2-40B4-BE49-F238E27FC236}">
                <a16:creationId xmlns:a16="http://schemas.microsoft.com/office/drawing/2014/main" id="{29660BDA-DEF3-69E7-DDDE-07AF34A56767}"/>
              </a:ext>
            </a:extLst>
          </p:cNvPr>
          <p:cNvSpPr txBox="1">
            <a:spLocks/>
          </p:cNvSpPr>
          <p:nvPr/>
        </p:nvSpPr>
        <p:spPr>
          <a:xfrm>
            <a:off x="2082312" y="3844165"/>
            <a:ext cx="8027372" cy="4587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hlinkClick r:id="rId5"/>
              </a:rPr>
              <a:t>vvovchen@central.uh.edu</a:t>
            </a:r>
            <a:r>
              <a:rPr lang="en-US" sz="1800" dirty="0"/>
              <a:t> – </a:t>
            </a:r>
            <a:r>
              <a:rPr lang="en-US" sz="1800" dirty="0">
                <a:hlinkClick r:id="rId6"/>
              </a:rPr>
              <a:t>https://</a:t>
            </a:r>
            <a:r>
              <a:rPr lang="en-US" sz="1800" dirty="0" err="1">
                <a:hlinkClick r:id="rId6"/>
              </a:rPr>
              <a:t>vovchenko.net</a:t>
            </a:r>
            <a:endParaRPr lang="en-US" sz="1800" dirty="0"/>
          </a:p>
        </p:txBody>
      </p:sp>
    </p:spTree>
    <p:extLst>
      <p:ext uri="{BB962C8B-B14F-4D97-AF65-F5344CB8AC3E}">
        <p14:creationId xmlns:p14="http://schemas.microsoft.com/office/powerpoint/2010/main" val="75732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8CC03-9ABB-EDEC-5459-8A927EDBE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FC159-4922-0B5A-84D7-E8EA70591715}"/>
              </a:ext>
            </a:extLst>
          </p:cNvPr>
          <p:cNvSpPr>
            <a:spLocks noGrp="1"/>
          </p:cNvSpPr>
          <p:nvPr>
            <p:ph type="title"/>
          </p:nvPr>
        </p:nvSpPr>
        <p:spPr/>
        <p:txBody>
          <a:bodyPr/>
          <a:lstStyle/>
          <a:p>
            <a:r>
              <a:rPr lang="en-US" dirty="0"/>
              <a:t>From confinement to deconfinement</a:t>
            </a:r>
            <a:endParaRPr lang="uk-UA" dirty="0"/>
          </a:p>
        </p:txBody>
      </p:sp>
      <p:sp>
        <p:nvSpPr>
          <p:cNvPr id="14" name="Text Placeholder 7">
            <a:extLst>
              <a:ext uri="{FF2B5EF4-FFF2-40B4-BE49-F238E27FC236}">
                <a16:creationId xmlns:a16="http://schemas.microsoft.com/office/drawing/2014/main" id="{C7E69141-F528-1D79-6AF3-2F834CC6C21A}"/>
              </a:ext>
            </a:extLst>
          </p:cNvPr>
          <p:cNvSpPr>
            <a:spLocks noGrp="1"/>
          </p:cNvSpPr>
          <p:nvPr>
            <p:ph type="body" sz="quarter" idx="12"/>
          </p:nvPr>
        </p:nvSpPr>
        <p:spPr>
          <a:xfrm>
            <a:off x="10679331" y="6467291"/>
            <a:ext cx="1142128" cy="340472"/>
          </a:xfrm>
        </p:spPr>
        <p:txBody>
          <a:bodyPr/>
          <a:lstStyle/>
          <a:p>
            <a:r>
              <a:rPr lang="en-US" dirty="0"/>
              <a:t>9</a:t>
            </a:r>
          </a:p>
        </p:txBody>
      </p:sp>
      <p:sp>
        <p:nvSpPr>
          <p:cNvPr id="2159" name="Oval 3">
            <a:extLst>
              <a:ext uri="{FF2B5EF4-FFF2-40B4-BE49-F238E27FC236}">
                <a16:creationId xmlns:a16="http://schemas.microsoft.com/office/drawing/2014/main" id="{A84ADEC8-57C6-B48E-1359-36AE6797EB5E}"/>
              </a:ext>
            </a:extLst>
          </p:cNvPr>
          <p:cNvSpPr>
            <a:spLocks noChangeArrowheads="1"/>
          </p:cNvSpPr>
          <p:nvPr/>
        </p:nvSpPr>
        <p:spPr bwMode="auto">
          <a:xfrm>
            <a:off x="9862443"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60" name="Group 4">
            <a:extLst>
              <a:ext uri="{FF2B5EF4-FFF2-40B4-BE49-F238E27FC236}">
                <a16:creationId xmlns:a16="http://schemas.microsoft.com/office/drawing/2014/main" id="{6D3C9FF6-519D-3DCB-1F9B-A0DC5512245D}"/>
              </a:ext>
            </a:extLst>
          </p:cNvPr>
          <p:cNvGrpSpPr>
            <a:grpSpLocks/>
          </p:cNvGrpSpPr>
          <p:nvPr/>
        </p:nvGrpSpPr>
        <p:grpSpPr bwMode="auto">
          <a:xfrm>
            <a:off x="9970817" y="2130286"/>
            <a:ext cx="433493" cy="433493"/>
            <a:chOff x="768" y="1344"/>
            <a:chExt cx="192" cy="192"/>
          </a:xfrm>
        </p:grpSpPr>
        <p:sp>
          <p:nvSpPr>
            <p:cNvPr id="2161" name="Oval 5">
              <a:extLst>
                <a:ext uri="{FF2B5EF4-FFF2-40B4-BE49-F238E27FC236}">
                  <a16:creationId xmlns:a16="http://schemas.microsoft.com/office/drawing/2014/main" id="{E6DCF0DB-3A8E-87D1-9083-9789B7292D4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2" name="Oval 6">
              <a:extLst>
                <a:ext uri="{FF2B5EF4-FFF2-40B4-BE49-F238E27FC236}">
                  <a16:creationId xmlns:a16="http://schemas.microsoft.com/office/drawing/2014/main" id="{21E1C212-0C52-5F18-CBF0-819432FCD79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3" name="Oval 7">
              <a:extLst>
                <a:ext uri="{FF2B5EF4-FFF2-40B4-BE49-F238E27FC236}">
                  <a16:creationId xmlns:a16="http://schemas.microsoft.com/office/drawing/2014/main" id="{B08FA54C-5E3A-F4A7-09B4-E75DFCA477F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64" name="Oval 8">
            <a:extLst>
              <a:ext uri="{FF2B5EF4-FFF2-40B4-BE49-F238E27FC236}">
                <a16:creationId xmlns:a16="http://schemas.microsoft.com/office/drawing/2014/main" id="{A9BE5DCE-AB90-8F45-BF19-00FE988DDA4C}"/>
              </a:ext>
            </a:extLst>
          </p:cNvPr>
          <p:cNvSpPr>
            <a:spLocks noChangeArrowheads="1"/>
          </p:cNvSpPr>
          <p:nvPr/>
        </p:nvSpPr>
        <p:spPr bwMode="auto">
          <a:xfrm rot="4485862">
            <a:off x="11054550"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65" name="Group 9">
            <a:extLst>
              <a:ext uri="{FF2B5EF4-FFF2-40B4-BE49-F238E27FC236}">
                <a16:creationId xmlns:a16="http://schemas.microsoft.com/office/drawing/2014/main" id="{B5755653-C60A-4E18-AFFD-5865E34EB849}"/>
              </a:ext>
            </a:extLst>
          </p:cNvPr>
          <p:cNvGrpSpPr>
            <a:grpSpLocks/>
          </p:cNvGrpSpPr>
          <p:nvPr/>
        </p:nvGrpSpPr>
        <p:grpSpPr bwMode="auto">
          <a:xfrm rot="4476815">
            <a:off x="11162924" y="2130286"/>
            <a:ext cx="433493" cy="433493"/>
            <a:chOff x="768" y="1344"/>
            <a:chExt cx="192" cy="192"/>
          </a:xfrm>
        </p:grpSpPr>
        <p:sp>
          <p:nvSpPr>
            <p:cNvPr id="2166" name="Oval 10">
              <a:extLst>
                <a:ext uri="{FF2B5EF4-FFF2-40B4-BE49-F238E27FC236}">
                  <a16:creationId xmlns:a16="http://schemas.microsoft.com/office/drawing/2014/main" id="{32F84DC3-F14D-6152-8455-539D68E63AF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7" name="Oval 11">
              <a:extLst>
                <a:ext uri="{FF2B5EF4-FFF2-40B4-BE49-F238E27FC236}">
                  <a16:creationId xmlns:a16="http://schemas.microsoft.com/office/drawing/2014/main" id="{19D09545-7896-DD53-3095-25980F6274F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8" name="Oval 12">
              <a:extLst>
                <a:ext uri="{FF2B5EF4-FFF2-40B4-BE49-F238E27FC236}">
                  <a16:creationId xmlns:a16="http://schemas.microsoft.com/office/drawing/2014/main" id="{3FC5FE5A-A584-7C52-6C53-779E4CA46BD7}"/>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69" name="Oval 13">
            <a:extLst>
              <a:ext uri="{FF2B5EF4-FFF2-40B4-BE49-F238E27FC236}">
                <a16:creationId xmlns:a16="http://schemas.microsoft.com/office/drawing/2014/main" id="{9DC65876-8E52-6A6C-5C73-CD0C493256B0}"/>
              </a:ext>
            </a:extLst>
          </p:cNvPr>
          <p:cNvSpPr>
            <a:spLocks noChangeArrowheads="1"/>
          </p:cNvSpPr>
          <p:nvPr/>
        </p:nvSpPr>
        <p:spPr bwMode="auto">
          <a:xfrm rot="18049660">
            <a:off x="9970817"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70" name="Group 14">
            <a:extLst>
              <a:ext uri="{FF2B5EF4-FFF2-40B4-BE49-F238E27FC236}">
                <a16:creationId xmlns:a16="http://schemas.microsoft.com/office/drawing/2014/main" id="{CD1EBE36-23EF-9F7E-30A2-CAB62CBE469D}"/>
              </a:ext>
            </a:extLst>
          </p:cNvPr>
          <p:cNvGrpSpPr>
            <a:grpSpLocks/>
          </p:cNvGrpSpPr>
          <p:nvPr/>
        </p:nvGrpSpPr>
        <p:grpSpPr bwMode="auto">
          <a:xfrm rot="18033358">
            <a:off x="10079190" y="2888900"/>
            <a:ext cx="433493" cy="433493"/>
            <a:chOff x="768" y="1344"/>
            <a:chExt cx="192" cy="192"/>
          </a:xfrm>
        </p:grpSpPr>
        <p:sp>
          <p:nvSpPr>
            <p:cNvPr id="2171" name="Oval 15">
              <a:extLst>
                <a:ext uri="{FF2B5EF4-FFF2-40B4-BE49-F238E27FC236}">
                  <a16:creationId xmlns:a16="http://schemas.microsoft.com/office/drawing/2014/main" id="{291C870A-7032-C1CC-BD3A-FBA36B7954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2" name="Oval 16">
              <a:extLst>
                <a:ext uri="{FF2B5EF4-FFF2-40B4-BE49-F238E27FC236}">
                  <a16:creationId xmlns:a16="http://schemas.microsoft.com/office/drawing/2014/main" id="{53BD75D6-3E8C-17B5-C23A-84BBF890713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3" name="Oval 17">
              <a:extLst>
                <a:ext uri="{FF2B5EF4-FFF2-40B4-BE49-F238E27FC236}">
                  <a16:creationId xmlns:a16="http://schemas.microsoft.com/office/drawing/2014/main" id="{A934C7F8-327D-153D-CAC1-037E6FD9DB8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74" name="Oval 18">
            <a:extLst>
              <a:ext uri="{FF2B5EF4-FFF2-40B4-BE49-F238E27FC236}">
                <a16:creationId xmlns:a16="http://schemas.microsoft.com/office/drawing/2014/main" id="{F842E3DD-8F31-4679-4ABD-CA3DCABA4A0F}"/>
              </a:ext>
            </a:extLst>
          </p:cNvPr>
          <p:cNvSpPr>
            <a:spLocks noChangeArrowheads="1"/>
          </p:cNvSpPr>
          <p:nvPr/>
        </p:nvSpPr>
        <p:spPr bwMode="auto">
          <a:xfrm rot="2140584">
            <a:off x="10512683" y="148004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75" name="Group 19">
            <a:extLst>
              <a:ext uri="{FF2B5EF4-FFF2-40B4-BE49-F238E27FC236}">
                <a16:creationId xmlns:a16="http://schemas.microsoft.com/office/drawing/2014/main" id="{575BD45A-752F-B33B-89B1-C2EBC183F829}"/>
              </a:ext>
            </a:extLst>
          </p:cNvPr>
          <p:cNvGrpSpPr>
            <a:grpSpLocks/>
          </p:cNvGrpSpPr>
          <p:nvPr/>
        </p:nvGrpSpPr>
        <p:grpSpPr bwMode="auto">
          <a:xfrm rot="2140584">
            <a:off x="10621057" y="1588420"/>
            <a:ext cx="433493" cy="433493"/>
            <a:chOff x="768" y="1344"/>
            <a:chExt cx="192" cy="192"/>
          </a:xfrm>
        </p:grpSpPr>
        <p:sp>
          <p:nvSpPr>
            <p:cNvPr id="2176" name="Oval 20">
              <a:extLst>
                <a:ext uri="{FF2B5EF4-FFF2-40B4-BE49-F238E27FC236}">
                  <a16:creationId xmlns:a16="http://schemas.microsoft.com/office/drawing/2014/main" id="{28D1BF4B-E0CB-E0D5-7BB0-573224716B5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7" name="Oval 21">
              <a:extLst>
                <a:ext uri="{FF2B5EF4-FFF2-40B4-BE49-F238E27FC236}">
                  <a16:creationId xmlns:a16="http://schemas.microsoft.com/office/drawing/2014/main" id="{93D23613-6FE9-EDFE-A2AE-5EB4C376221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8" name="Oval 22">
              <a:extLst>
                <a:ext uri="{FF2B5EF4-FFF2-40B4-BE49-F238E27FC236}">
                  <a16:creationId xmlns:a16="http://schemas.microsoft.com/office/drawing/2014/main" id="{407AB092-7B83-9110-5730-EEB95CF8005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79" name="Oval 23">
            <a:extLst>
              <a:ext uri="{FF2B5EF4-FFF2-40B4-BE49-F238E27FC236}">
                <a16:creationId xmlns:a16="http://schemas.microsoft.com/office/drawing/2014/main" id="{57DDF3F4-10D2-9B56-6F4C-1DD589EFAB1E}"/>
              </a:ext>
            </a:extLst>
          </p:cNvPr>
          <p:cNvSpPr>
            <a:spLocks noChangeArrowheads="1"/>
          </p:cNvSpPr>
          <p:nvPr/>
        </p:nvSpPr>
        <p:spPr bwMode="auto">
          <a:xfrm rot="8323321">
            <a:off x="10729430"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80" name="Group 24">
            <a:extLst>
              <a:ext uri="{FF2B5EF4-FFF2-40B4-BE49-F238E27FC236}">
                <a16:creationId xmlns:a16="http://schemas.microsoft.com/office/drawing/2014/main" id="{15544018-1265-2F99-17C7-B70E2605099F}"/>
              </a:ext>
            </a:extLst>
          </p:cNvPr>
          <p:cNvGrpSpPr>
            <a:grpSpLocks/>
          </p:cNvGrpSpPr>
          <p:nvPr/>
        </p:nvGrpSpPr>
        <p:grpSpPr bwMode="auto">
          <a:xfrm rot="8294042">
            <a:off x="10837804" y="2888900"/>
            <a:ext cx="433493" cy="433493"/>
            <a:chOff x="768" y="1344"/>
            <a:chExt cx="192" cy="192"/>
          </a:xfrm>
        </p:grpSpPr>
        <p:sp>
          <p:nvSpPr>
            <p:cNvPr id="2181" name="Oval 25">
              <a:extLst>
                <a:ext uri="{FF2B5EF4-FFF2-40B4-BE49-F238E27FC236}">
                  <a16:creationId xmlns:a16="http://schemas.microsoft.com/office/drawing/2014/main" id="{D71742EC-3032-65E8-0564-4B650AF89ED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2" name="Oval 26">
              <a:extLst>
                <a:ext uri="{FF2B5EF4-FFF2-40B4-BE49-F238E27FC236}">
                  <a16:creationId xmlns:a16="http://schemas.microsoft.com/office/drawing/2014/main" id="{0A767350-54D7-2CEF-4041-D1BE093D447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3" name="Oval 27">
              <a:extLst>
                <a:ext uri="{FF2B5EF4-FFF2-40B4-BE49-F238E27FC236}">
                  <a16:creationId xmlns:a16="http://schemas.microsoft.com/office/drawing/2014/main" id="{A9477FAE-55C4-E3FA-6C9B-254375F8A595}"/>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84" name="Oval 28">
            <a:extLst>
              <a:ext uri="{FF2B5EF4-FFF2-40B4-BE49-F238E27FC236}">
                <a16:creationId xmlns:a16="http://schemas.microsoft.com/office/drawing/2014/main" id="{4E89B90D-8ACA-E8EB-F8B5-469A1F13D0D3}"/>
              </a:ext>
            </a:extLst>
          </p:cNvPr>
          <p:cNvSpPr>
            <a:spLocks noChangeArrowheads="1"/>
          </p:cNvSpPr>
          <p:nvPr/>
        </p:nvSpPr>
        <p:spPr bwMode="auto">
          <a:xfrm rot="15937903">
            <a:off x="9212203" y="245540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85" name="Group 29">
            <a:extLst>
              <a:ext uri="{FF2B5EF4-FFF2-40B4-BE49-F238E27FC236}">
                <a16:creationId xmlns:a16="http://schemas.microsoft.com/office/drawing/2014/main" id="{CEB70C46-1F94-E2BD-26BA-C7831FDEB357}"/>
              </a:ext>
            </a:extLst>
          </p:cNvPr>
          <p:cNvGrpSpPr>
            <a:grpSpLocks/>
          </p:cNvGrpSpPr>
          <p:nvPr/>
        </p:nvGrpSpPr>
        <p:grpSpPr bwMode="auto">
          <a:xfrm rot="15949774">
            <a:off x="9320577" y="2563780"/>
            <a:ext cx="433493" cy="433493"/>
            <a:chOff x="768" y="1344"/>
            <a:chExt cx="192" cy="192"/>
          </a:xfrm>
        </p:grpSpPr>
        <p:sp>
          <p:nvSpPr>
            <p:cNvPr id="2186" name="Oval 30">
              <a:extLst>
                <a:ext uri="{FF2B5EF4-FFF2-40B4-BE49-F238E27FC236}">
                  <a16:creationId xmlns:a16="http://schemas.microsoft.com/office/drawing/2014/main" id="{BEC36363-B4CE-7B5A-5FC1-F976382E694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7" name="Oval 31">
              <a:extLst>
                <a:ext uri="{FF2B5EF4-FFF2-40B4-BE49-F238E27FC236}">
                  <a16:creationId xmlns:a16="http://schemas.microsoft.com/office/drawing/2014/main" id="{56833B4E-DE69-F653-5D90-22BCA05D9AC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8" name="Oval 32">
              <a:extLst>
                <a:ext uri="{FF2B5EF4-FFF2-40B4-BE49-F238E27FC236}">
                  <a16:creationId xmlns:a16="http://schemas.microsoft.com/office/drawing/2014/main" id="{81C460E1-6C3E-DB43-7412-7D7165DA9A6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89" name="Oval 33">
            <a:extLst>
              <a:ext uri="{FF2B5EF4-FFF2-40B4-BE49-F238E27FC236}">
                <a16:creationId xmlns:a16="http://schemas.microsoft.com/office/drawing/2014/main" id="{DD8ED642-835A-F9C3-C940-D97ABD323D48}"/>
              </a:ext>
            </a:extLst>
          </p:cNvPr>
          <p:cNvSpPr>
            <a:spLocks noChangeArrowheads="1"/>
          </p:cNvSpPr>
          <p:nvPr/>
        </p:nvSpPr>
        <p:spPr bwMode="auto">
          <a:xfrm rot="13787220">
            <a:off x="9862443" y="10465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90" name="Group 34">
            <a:extLst>
              <a:ext uri="{FF2B5EF4-FFF2-40B4-BE49-F238E27FC236}">
                <a16:creationId xmlns:a16="http://schemas.microsoft.com/office/drawing/2014/main" id="{735D4B42-771B-13EC-3974-65F66E4821DE}"/>
              </a:ext>
            </a:extLst>
          </p:cNvPr>
          <p:cNvGrpSpPr>
            <a:grpSpLocks/>
          </p:cNvGrpSpPr>
          <p:nvPr/>
        </p:nvGrpSpPr>
        <p:grpSpPr bwMode="auto">
          <a:xfrm rot="13802547">
            <a:off x="9970817" y="1154926"/>
            <a:ext cx="433493" cy="433493"/>
            <a:chOff x="768" y="1344"/>
            <a:chExt cx="192" cy="192"/>
          </a:xfrm>
        </p:grpSpPr>
        <p:sp>
          <p:nvSpPr>
            <p:cNvPr id="2191" name="Oval 35">
              <a:extLst>
                <a:ext uri="{FF2B5EF4-FFF2-40B4-BE49-F238E27FC236}">
                  <a16:creationId xmlns:a16="http://schemas.microsoft.com/office/drawing/2014/main" id="{78D19ABA-3E8D-CCB3-24EA-6742A5FD433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2" name="Oval 36">
              <a:extLst>
                <a:ext uri="{FF2B5EF4-FFF2-40B4-BE49-F238E27FC236}">
                  <a16:creationId xmlns:a16="http://schemas.microsoft.com/office/drawing/2014/main" id="{27EACFC0-EBFE-47C1-2AC7-BE021FBA460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3" name="Oval 37">
              <a:extLst>
                <a:ext uri="{FF2B5EF4-FFF2-40B4-BE49-F238E27FC236}">
                  <a16:creationId xmlns:a16="http://schemas.microsoft.com/office/drawing/2014/main" id="{F95DDD73-6862-7F84-022F-91786207036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94" name="Oval 38">
            <a:extLst>
              <a:ext uri="{FF2B5EF4-FFF2-40B4-BE49-F238E27FC236}">
                <a16:creationId xmlns:a16="http://schemas.microsoft.com/office/drawing/2014/main" id="{E0B19B19-D82D-65C1-FBA7-AF5F43DF3222}"/>
              </a:ext>
            </a:extLst>
          </p:cNvPr>
          <p:cNvSpPr>
            <a:spLocks noChangeArrowheads="1"/>
          </p:cNvSpPr>
          <p:nvPr/>
        </p:nvSpPr>
        <p:spPr bwMode="auto">
          <a:xfrm rot="12522357">
            <a:off x="8995457" y="16967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95" name="Group 39">
            <a:extLst>
              <a:ext uri="{FF2B5EF4-FFF2-40B4-BE49-F238E27FC236}">
                <a16:creationId xmlns:a16="http://schemas.microsoft.com/office/drawing/2014/main" id="{F78D15C3-00AB-A19C-2143-BC3D1E7B0577}"/>
              </a:ext>
            </a:extLst>
          </p:cNvPr>
          <p:cNvGrpSpPr>
            <a:grpSpLocks/>
          </p:cNvGrpSpPr>
          <p:nvPr/>
        </p:nvGrpSpPr>
        <p:grpSpPr bwMode="auto">
          <a:xfrm rot="12522357">
            <a:off x="9103830" y="1805166"/>
            <a:ext cx="433493" cy="433493"/>
            <a:chOff x="768" y="1344"/>
            <a:chExt cx="192" cy="192"/>
          </a:xfrm>
        </p:grpSpPr>
        <p:sp>
          <p:nvSpPr>
            <p:cNvPr id="2196" name="Oval 40">
              <a:extLst>
                <a:ext uri="{FF2B5EF4-FFF2-40B4-BE49-F238E27FC236}">
                  <a16:creationId xmlns:a16="http://schemas.microsoft.com/office/drawing/2014/main" id="{4044179D-9977-A588-7F10-CA2058671D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7" name="Oval 41">
              <a:extLst>
                <a:ext uri="{FF2B5EF4-FFF2-40B4-BE49-F238E27FC236}">
                  <a16:creationId xmlns:a16="http://schemas.microsoft.com/office/drawing/2014/main" id="{630475FC-00FE-EEA7-4DAE-9FCB7A3DAD0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8" name="Oval 42">
              <a:extLst>
                <a:ext uri="{FF2B5EF4-FFF2-40B4-BE49-F238E27FC236}">
                  <a16:creationId xmlns:a16="http://schemas.microsoft.com/office/drawing/2014/main" id="{3490653C-4683-0A2D-1220-85004C6B737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99" name="Oval 43">
            <a:extLst>
              <a:ext uri="{FF2B5EF4-FFF2-40B4-BE49-F238E27FC236}">
                <a16:creationId xmlns:a16="http://schemas.microsoft.com/office/drawing/2014/main" id="{69419E65-1C13-66FE-B536-2BCFAB3D3A28}"/>
              </a:ext>
            </a:extLst>
          </p:cNvPr>
          <p:cNvSpPr>
            <a:spLocks noChangeArrowheads="1"/>
          </p:cNvSpPr>
          <p:nvPr/>
        </p:nvSpPr>
        <p:spPr bwMode="auto">
          <a:xfrm>
            <a:off x="9320577" y="33223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00" name="Group 44">
            <a:extLst>
              <a:ext uri="{FF2B5EF4-FFF2-40B4-BE49-F238E27FC236}">
                <a16:creationId xmlns:a16="http://schemas.microsoft.com/office/drawing/2014/main" id="{E74B69D2-A55A-20FA-2AD3-0DF4DDE9792F}"/>
              </a:ext>
            </a:extLst>
          </p:cNvPr>
          <p:cNvGrpSpPr>
            <a:grpSpLocks/>
          </p:cNvGrpSpPr>
          <p:nvPr/>
        </p:nvGrpSpPr>
        <p:grpSpPr bwMode="auto">
          <a:xfrm>
            <a:off x="9428950" y="3430766"/>
            <a:ext cx="433493" cy="433493"/>
            <a:chOff x="768" y="1344"/>
            <a:chExt cx="192" cy="192"/>
          </a:xfrm>
        </p:grpSpPr>
        <p:sp>
          <p:nvSpPr>
            <p:cNvPr id="2201" name="Oval 45">
              <a:extLst>
                <a:ext uri="{FF2B5EF4-FFF2-40B4-BE49-F238E27FC236}">
                  <a16:creationId xmlns:a16="http://schemas.microsoft.com/office/drawing/2014/main" id="{01D5B2B3-4138-EDDF-715C-1CCE8383692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2" name="Oval 46">
              <a:extLst>
                <a:ext uri="{FF2B5EF4-FFF2-40B4-BE49-F238E27FC236}">
                  <a16:creationId xmlns:a16="http://schemas.microsoft.com/office/drawing/2014/main" id="{0D93FA01-DE15-2FFB-6B1B-FBAD4CD9126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3" name="Oval 47">
              <a:extLst>
                <a:ext uri="{FF2B5EF4-FFF2-40B4-BE49-F238E27FC236}">
                  <a16:creationId xmlns:a16="http://schemas.microsoft.com/office/drawing/2014/main" id="{AB716E55-DBB3-C509-E3C4-676077D0F13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04" name="Oval 48">
            <a:extLst>
              <a:ext uri="{FF2B5EF4-FFF2-40B4-BE49-F238E27FC236}">
                <a16:creationId xmlns:a16="http://schemas.microsoft.com/office/drawing/2014/main" id="{9725CD79-D064-FC54-A476-F725C001278A}"/>
              </a:ext>
            </a:extLst>
          </p:cNvPr>
          <p:cNvSpPr>
            <a:spLocks noChangeArrowheads="1"/>
          </p:cNvSpPr>
          <p:nvPr/>
        </p:nvSpPr>
        <p:spPr bwMode="auto">
          <a:xfrm>
            <a:off x="11488043" y="256377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05" name="Group 49">
            <a:extLst>
              <a:ext uri="{FF2B5EF4-FFF2-40B4-BE49-F238E27FC236}">
                <a16:creationId xmlns:a16="http://schemas.microsoft.com/office/drawing/2014/main" id="{B89B5759-6A49-5C20-8432-C6A6F0E3867C}"/>
              </a:ext>
            </a:extLst>
          </p:cNvPr>
          <p:cNvGrpSpPr>
            <a:grpSpLocks/>
          </p:cNvGrpSpPr>
          <p:nvPr/>
        </p:nvGrpSpPr>
        <p:grpSpPr bwMode="auto">
          <a:xfrm>
            <a:off x="11596417" y="2672153"/>
            <a:ext cx="433493" cy="433493"/>
            <a:chOff x="768" y="1344"/>
            <a:chExt cx="192" cy="192"/>
          </a:xfrm>
        </p:grpSpPr>
        <p:sp>
          <p:nvSpPr>
            <p:cNvPr id="2206" name="Oval 50">
              <a:extLst>
                <a:ext uri="{FF2B5EF4-FFF2-40B4-BE49-F238E27FC236}">
                  <a16:creationId xmlns:a16="http://schemas.microsoft.com/office/drawing/2014/main" id="{797CBF50-11DA-639A-09EA-F2EC171A2D5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7" name="Oval 51">
              <a:extLst>
                <a:ext uri="{FF2B5EF4-FFF2-40B4-BE49-F238E27FC236}">
                  <a16:creationId xmlns:a16="http://schemas.microsoft.com/office/drawing/2014/main" id="{6405F208-0244-2E8F-C841-36DF8C57B326}"/>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8" name="Oval 52">
              <a:extLst>
                <a:ext uri="{FF2B5EF4-FFF2-40B4-BE49-F238E27FC236}">
                  <a16:creationId xmlns:a16="http://schemas.microsoft.com/office/drawing/2014/main" id="{4EB21AD5-D4CB-6CD0-6D4C-B129248FBEC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09" name="Oval 53">
            <a:extLst>
              <a:ext uri="{FF2B5EF4-FFF2-40B4-BE49-F238E27FC236}">
                <a16:creationId xmlns:a16="http://schemas.microsoft.com/office/drawing/2014/main" id="{7FEAE79D-37E5-1F49-5323-6C8B684B47F7}"/>
              </a:ext>
            </a:extLst>
          </p:cNvPr>
          <p:cNvSpPr>
            <a:spLocks noChangeArrowheads="1"/>
          </p:cNvSpPr>
          <p:nvPr/>
        </p:nvSpPr>
        <p:spPr bwMode="auto">
          <a:xfrm rot="4485862">
            <a:off x="10295937" y="343076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10" name="Group 54">
            <a:extLst>
              <a:ext uri="{FF2B5EF4-FFF2-40B4-BE49-F238E27FC236}">
                <a16:creationId xmlns:a16="http://schemas.microsoft.com/office/drawing/2014/main" id="{1EBB6430-A90F-A9FA-E449-18DA05448647}"/>
              </a:ext>
            </a:extLst>
          </p:cNvPr>
          <p:cNvGrpSpPr>
            <a:grpSpLocks/>
          </p:cNvGrpSpPr>
          <p:nvPr/>
        </p:nvGrpSpPr>
        <p:grpSpPr bwMode="auto">
          <a:xfrm rot="4476815">
            <a:off x="10404310" y="3539140"/>
            <a:ext cx="433493" cy="433493"/>
            <a:chOff x="768" y="1344"/>
            <a:chExt cx="192" cy="192"/>
          </a:xfrm>
        </p:grpSpPr>
        <p:sp>
          <p:nvSpPr>
            <p:cNvPr id="2211" name="Oval 55">
              <a:extLst>
                <a:ext uri="{FF2B5EF4-FFF2-40B4-BE49-F238E27FC236}">
                  <a16:creationId xmlns:a16="http://schemas.microsoft.com/office/drawing/2014/main" id="{67208E96-A4B2-2664-219D-C8CFAB3BC31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2" name="Oval 56">
              <a:extLst>
                <a:ext uri="{FF2B5EF4-FFF2-40B4-BE49-F238E27FC236}">
                  <a16:creationId xmlns:a16="http://schemas.microsoft.com/office/drawing/2014/main" id="{DA2B7252-FC0A-5175-68AD-F3489885757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3" name="Oval 57">
              <a:extLst>
                <a:ext uri="{FF2B5EF4-FFF2-40B4-BE49-F238E27FC236}">
                  <a16:creationId xmlns:a16="http://schemas.microsoft.com/office/drawing/2014/main" id="{F8F251AA-70C6-4CE3-5EF3-E3E77A7B2AB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14" name="Oval 58">
            <a:extLst>
              <a:ext uri="{FF2B5EF4-FFF2-40B4-BE49-F238E27FC236}">
                <a16:creationId xmlns:a16="http://schemas.microsoft.com/office/drawing/2014/main" id="{20B4AFFD-A95D-D243-5971-E34A51D5D349}"/>
              </a:ext>
            </a:extLst>
          </p:cNvPr>
          <p:cNvSpPr>
            <a:spLocks noChangeArrowheads="1"/>
          </p:cNvSpPr>
          <p:nvPr/>
        </p:nvSpPr>
        <p:spPr bwMode="auto">
          <a:xfrm rot="8323321">
            <a:off x="8561963" y="276178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15" name="Group 59">
            <a:extLst>
              <a:ext uri="{FF2B5EF4-FFF2-40B4-BE49-F238E27FC236}">
                <a16:creationId xmlns:a16="http://schemas.microsoft.com/office/drawing/2014/main" id="{10276992-BA97-3F7C-A832-54B2911B63B3}"/>
              </a:ext>
            </a:extLst>
          </p:cNvPr>
          <p:cNvGrpSpPr>
            <a:grpSpLocks/>
          </p:cNvGrpSpPr>
          <p:nvPr/>
        </p:nvGrpSpPr>
        <p:grpSpPr bwMode="auto">
          <a:xfrm rot="8294042">
            <a:off x="8670337" y="2997273"/>
            <a:ext cx="433493" cy="433493"/>
            <a:chOff x="768" y="1344"/>
            <a:chExt cx="192" cy="192"/>
          </a:xfrm>
        </p:grpSpPr>
        <p:sp>
          <p:nvSpPr>
            <p:cNvPr id="2216" name="Oval 60">
              <a:extLst>
                <a:ext uri="{FF2B5EF4-FFF2-40B4-BE49-F238E27FC236}">
                  <a16:creationId xmlns:a16="http://schemas.microsoft.com/office/drawing/2014/main" id="{73C0DA1D-5BBD-2469-A9C3-D381497E1C31}"/>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7" name="Oval 61">
              <a:extLst>
                <a:ext uri="{FF2B5EF4-FFF2-40B4-BE49-F238E27FC236}">
                  <a16:creationId xmlns:a16="http://schemas.microsoft.com/office/drawing/2014/main" id="{8042BF60-178E-4BFD-A65C-F147A526CF3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8" name="Oval 62">
              <a:extLst>
                <a:ext uri="{FF2B5EF4-FFF2-40B4-BE49-F238E27FC236}">
                  <a16:creationId xmlns:a16="http://schemas.microsoft.com/office/drawing/2014/main" id="{4F5C18A0-087F-C6A0-308E-4B74E4E3BA3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19" name="Oval 63">
            <a:extLst>
              <a:ext uri="{FF2B5EF4-FFF2-40B4-BE49-F238E27FC236}">
                <a16:creationId xmlns:a16="http://schemas.microsoft.com/office/drawing/2014/main" id="{6FF16045-B824-04D1-92EE-9A82D7DE47A3}"/>
              </a:ext>
            </a:extLst>
          </p:cNvPr>
          <p:cNvSpPr>
            <a:spLocks noChangeArrowheads="1"/>
          </p:cNvSpPr>
          <p:nvPr/>
        </p:nvSpPr>
        <p:spPr bwMode="auto">
          <a:xfrm>
            <a:off x="11162923" y="343076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20" name="Group 64">
            <a:extLst>
              <a:ext uri="{FF2B5EF4-FFF2-40B4-BE49-F238E27FC236}">
                <a16:creationId xmlns:a16="http://schemas.microsoft.com/office/drawing/2014/main" id="{32A4E678-CE36-7E49-E948-DFC660742244}"/>
              </a:ext>
            </a:extLst>
          </p:cNvPr>
          <p:cNvGrpSpPr>
            <a:grpSpLocks/>
          </p:cNvGrpSpPr>
          <p:nvPr/>
        </p:nvGrpSpPr>
        <p:grpSpPr bwMode="auto">
          <a:xfrm>
            <a:off x="11271297" y="3539140"/>
            <a:ext cx="433493" cy="433493"/>
            <a:chOff x="768" y="1344"/>
            <a:chExt cx="192" cy="192"/>
          </a:xfrm>
        </p:grpSpPr>
        <p:sp>
          <p:nvSpPr>
            <p:cNvPr id="2221" name="Oval 65">
              <a:extLst>
                <a:ext uri="{FF2B5EF4-FFF2-40B4-BE49-F238E27FC236}">
                  <a16:creationId xmlns:a16="http://schemas.microsoft.com/office/drawing/2014/main" id="{FD9303E8-B6BC-2A39-4DB4-7EE537713E8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2" name="Oval 66">
              <a:extLst>
                <a:ext uri="{FF2B5EF4-FFF2-40B4-BE49-F238E27FC236}">
                  <a16:creationId xmlns:a16="http://schemas.microsoft.com/office/drawing/2014/main" id="{C6CD7459-AC0B-4862-813A-ECBC8329476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3" name="Oval 67">
              <a:extLst>
                <a:ext uri="{FF2B5EF4-FFF2-40B4-BE49-F238E27FC236}">
                  <a16:creationId xmlns:a16="http://schemas.microsoft.com/office/drawing/2014/main" id="{F34913F0-6E9D-A523-6E58-F898D04A436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24" name="Oval 68">
            <a:extLst>
              <a:ext uri="{FF2B5EF4-FFF2-40B4-BE49-F238E27FC236}">
                <a16:creationId xmlns:a16="http://schemas.microsoft.com/office/drawing/2014/main" id="{3735E5FB-38D7-6D9C-5BC2-3545785A74D9}"/>
              </a:ext>
            </a:extLst>
          </p:cNvPr>
          <p:cNvSpPr>
            <a:spLocks noChangeArrowheads="1"/>
          </p:cNvSpPr>
          <p:nvPr/>
        </p:nvSpPr>
        <p:spPr bwMode="auto">
          <a:xfrm>
            <a:off x="8236843" y="42977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25" name="Group 69">
            <a:extLst>
              <a:ext uri="{FF2B5EF4-FFF2-40B4-BE49-F238E27FC236}">
                <a16:creationId xmlns:a16="http://schemas.microsoft.com/office/drawing/2014/main" id="{0DEBE252-C4D5-4DDB-E837-5E01EDFFBABB}"/>
              </a:ext>
            </a:extLst>
          </p:cNvPr>
          <p:cNvGrpSpPr>
            <a:grpSpLocks/>
          </p:cNvGrpSpPr>
          <p:nvPr/>
        </p:nvGrpSpPr>
        <p:grpSpPr bwMode="auto">
          <a:xfrm>
            <a:off x="8345217" y="4406126"/>
            <a:ext cx="433493" cy="433493"/>
            <a:chOff x="768" y="1344"/>
            <a:chExt cx="192" cy="192"/>
          </a:xfrm>
        </p:grpSpPr>
        <p:sp>
          <p:nvSpPr>
            <p:cNvPr id="2226" name="Oval 70">
              <a:extLst>
                <a:ext uri="{FF2B5EF4-FFF2-40B4-BE49-F238E27FC236}">
                  <a16:creationId xmlns:a16="http://schemas.microsoft.com/office/drawing/2014/main" id="{0EBD8083-4E6B-71A0-5C44-EF0B5CEA5CD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7" name="Oval 71">
              <a:extLst>
                <a:ext uri="{FF2B5EF4-FFF2-40B4-BE49-F238E27FC236}">
                  <a16:creationId xmlns:a16="http://schemas.microsoft.com/office/drawing/2014/main" id="{1F073720-8D58-7CAD-E497-2E98241C6F7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8" name="Oval 72">
              <a:extLst>
                <a:ext uri="{FF2B5EF4-FFF2-40B4-BE49-F238E27FC236}">
                  <a16:creationId xmlns:a16="http://schemas.microsoft.com/office/drawing/2014/main" id="{937F365C-8A96-1A9D-0B11-51DFEFA0CF3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29" name="Oval 73">
            <a:extLst>
              <a:ext uri="{FF2B5EF4-FFF2-40B4-BE49-F238E27FC236}">
                <a16:creationId xmlns:a16="http://schemas.microsoft.com/office/drawing/2014/main" id="{EBDFE589-F187-3DE3-A76E-F78DD3EA4551}"/>
              </a:ext>
            </a:extLst>
          </p:cNvPr>
          <p:cNvSpPr>
            <a:spLocks noChangeArrowheads="1"/>
          </p:cNvSpPr>
          <p:nvPr/>
        </p:nvSpPr>
        <p:spPr bwMode="auto">
          <a:xfrm rot="4485862">
            <a:off x="9754070" y="397263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30" name="Group 74">
            <a:extLst>
              <a:ext uri="{FF2B5EF4-FFF2-40B4-BE49-F238E27FC236}">
                <a16:creationId xmlns:a16="http://schemas.microsoft.com/office/drawing/2014/main" id="{A9B64415-EF5A-5AF8-26FE-FD199042A5A1}"/>
              </a:ext>
            </a:extLst>
          </p:cNvPr>
          <p:cNvGrpSpPr>
            <a:grpSpLocks/>
          </p:cNvGrpSpPr>
          <p:nvPr/>
        </p:nvGrpSpPr>
        <p:grpSpPr bwMode="auto">
          <a:xfrm rot="4476815">
            <a:off x="9862444" y="4081006"/>
            <a:ext cx="433493" cy="433493"/>
            <a:chOff x="768" y="1344"/>
            <a:chExt cx="192" cy="192"/>
          </a:xfrm>
        </p:grpSpPr>
        <p:sp>
          <p:nvSpPr>
            <p:cNvPr id="2231" name="Oval 75">
              <a:extLst>
                <a:ext uri="{FF2B5EF4-FFF2-40B4-BE49-F238E27FC236}">
                  <a16:creationId xmlns:a16="http://schemas.microsoft.com/office/drawing/2014/main" id="{F4CC70F7-8092-3A21-4535-A25259D4BC4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2" name="Oval 76">
              <a:extLst>
                <a:ext uri="{FF2B5EF4-FFF2-40B4-BE49-F238E27FC236}">
                  <a16:creationId xmlns:a16="http://schemas.microsoft.com/office/drawing/2014/main" id="{799B96E9-D30C-5E06-D2BB-B974FCABFFE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3" name="Oval 77">
              <a:extLst>
                <a:ext uri="{FF2B5EF4-FFF2-40B4-BE49-F238E27FC236}">
                  <a16:creationId xmlns:a16="http://schemas.microsoft.com/office/drawing/2014/main" id="{6CEF9001-90B6-ED71-D7A4-9E941F0B783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34" name="Oval 78">
            <a:extLst>
              <a:ext uri="{FF2B5EF4-FFF2-40B4-BE49-F238E27FC236}">
                <a16:creationId xmlns:a16="http://schemas.microsoft.com/office/drawing/2014/main" id="{093DADA0-6F20-0706-0E5B-4FF32782FAD5}"/>
              </a:ext>
            </a:extLst>
          </p:cNvPr>
          <p:cNvSpPr>
            <a:spLocks noChangeArrowheads="1"/>
          </p:cNvSpPr>
          <p:nvPr/>
        </p:nvSpPr>
        <p:spPr bwMode="auto">
          <a:xfrm rot="18049660">
            <a:off x="9103830" y="93817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35" name="Group 79">
            <a:extLst>
              <a:ext uri="{FF2B5EF4-FFF2-40B4-BE49-F238E27FC236}">
                <a16:creationId xmlns:a16="http://schemas.microsoft.com/office/drawing/2014/main" id="{58A207D9-5588-A8F3-2790-6D5C4DAC3052}"/>
              </a:ext>
            </a:extLst>
          </p:cNvPr>
          <p:cNvGrpSpPr>
            <a:grpSpLocks/>
          </p:cNvGrpSpPr>
          <p:nvPr/>
        </p:nvGrpSpPr>
        <p:grpSpPr bwMode="auto">
          <a:xfrm rot="18033358">
            <a:off x="9212204" y="1046553"/>
            <a:ext cx="433493" cy="433493"/>
            <a:chOff x="768" y="1344"/>
            <a:chExt cx="192" cy="192"/>
          </a:xfrm>
        </p:grpSpPr>
        <p:sp>
          <p:nvSpPr>
            <p:cNvPr id="2236" name="Oval 80">
              <a:extLst>
                <a:ext uri="{FF2B5EF4-FFF2-40B4-BE49-F238E27FC236}">
                  <a16:creationId xmlns:a16="http://schemas.microsoft.com/office/drawing/2014/main" id="{A41DF106-A466-32E7-5970-F5413D396D7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7" name="Oval 81">
              <a:extLst>
                <a:ext uri="{FF2B5EF4-FFF2-40B4-BE49-F238E27FC236}">
                  <a16:creationId xmlns:a16="http://schemas.microsoft.com/office/drawing/2014/main" id="{F90F0CD5-B5B7-5862-E7EB-19C37CCB57F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8" name="Oval 82">
              <a:extLst>
                <a:ext uri="{FF2B5EF4-FFF2-40B4-BE49-F238E27FC236}">
                  <a16:creationId xmlns:a16="http://schemas.microsoft.com/office/drawing/2014/main" id="{12FA3272-41DE-AED4-4FAC-28B141AC415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39" name="Oval 83">
            <a:extLst>
              <a:ext uri="{FF2B5EF4-FFF2-40B4-BE49-F238E27FC236}">
                <a16:creationId xmlns:a16="http://schemas.microsoft.com/office/drawing/2014/main" id="{E8AC2CA4-7DBC-AE60-687C-8F64DDDEA2B6}"/>
              </a:ext>
            </a:extLst>
          </p:cNvPr>
          <p:cNvSpPr>
            <a:spLocks noChangeArrowheads="1"/>
          </p:cNvSpPr>
          <p:nvPr/>
        </p:nvSpPr>
        <p:spPr bwMode="auto">
          <a:xfrm rot="2140584">
            <a:off x="10404310" y="44061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40" name="Group 84">
            <a:extLst>
              <a:ext uri="{FF2B5EF4-FFF2-40B4-BE49-F238E27FC236}">
                <a16:creationId xmlns:a16="http://schemas.microsoft.com/office/drawing/2014/main" id="{B170D746-B609-EFFC-483B-8CBD0B74DBEB}"/>
              </a:ext>
            </a:extLst>
          </p:cNvPr>
          <p:cNvGrpSpPr>
            <a:grpSpLocks/>
          </p:cNvGrpSpPr>
          <p:nvPr/>
        </p:nvGrpSpPr>
        <p:grpSpPr bwMode="auto">
          <a:xfrm rot="2140584">
            <a:off x="10512684" y="4514500"/>
            <a:ext cx="433493" cy="433493"/>
            <a:chOff x="768" y="1344"/>
            <a:chExt cx="192" cy="192"/>
          </a:xfrm>
        </p:grpSpPr>
        <p:sp>
          <p:nvSpPr>
            <p:cNvPr id="2241" name="Oval 85">
              <a:extLst>
                <a:ext uri="{FF2B5EF4-FFF2-40B4-BE49-F238E27FC236}">
                  <a16:creationId xmlns:a16="http://schemas.microsoft.com/office/drawing/2014/main" id="{4DC34E62-2BBA-8E7A-8DCB-3C36C941967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2" name="Oval 86">
              <a:extLst>
                <a:ext uri="{FF2B5EF4-FFF2-40B4-BE49-F238E27FC236}">
                  <a16:creationId xmlns:a16="http://schemas.microsoft.com/office/drawing/2014/main" id="{6A72E401-5C3F-45B2-75A5-0BA224501ADF}"/>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3" name="Oval 87">
              <a:extLst>
                <a:ext uri="{FF2B5EF4-FFF2-40B4-BE49-F238E27FC236}">
                  <a16:creationId xmlns:a16="http://schemas.microsoft.com/office/drawing/2014/main" id="{D5CF3BDE-8157-DE39-3A5E-3322C70AB36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44" name="Oval 88">
            <a:extLst>
              <a:ext uri="{FF2B5EF4-FFF2-40B4-BE49-F238E27FC236}">
                <a16:creationId xmlns:a16="http://schemas.microsoft.com/office/drawing/2014/main" id="{D77ADB10-2B45-9EBF-55D0-64BC12440AC6}"/>
              </a:ext>
            </a:extLst>
          </p:cNvPr>
          <p:cNvSpPr>
            <a:spLocks noChangeArrowheads="1"/>
          </p:cNvSpPr>
          <p:nvPr/>
        </p:nvSpPr>
        <p:spPr bwMode="auto">
          <a:xfrm rot="8323321">
            <a:off x="7369857" y="33223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45" name="Group 89">
            <a:extLst>
              <a:ext uri="{FF2B5EF4-FFF2-40B4-BE49-F238E27FC236}">
                <a16:creationId xmlns:a16="http://schemas.microsoft.com/office/drawing/2014/main" id="{D5D9E10F-6FEB-EF5E-E829-8AD99C12EDCA}"/>
              </a:ext>
            </a:extLst>
          </p:cNvPr>
          <p:cNvGrpSpPr>
            <a:grpSpLocks/>
          </p:cNvGrpSpPr>
          <p:nvPr/>
        </p:nvGrpSpPr>
        <p:grpSpPr bwMode="auto">
          <a:xfrm rot="8294042">
            <a:off x="7478230" y="3430766"/>
            <a:ext cx="433493" cy="433493"/>
            <a:chOff x="768" y="1344"/>
            <a:chExt cx="192" cy="192"/>
          </a:xfrm>
        </p:grpSpPr>
        <p:sp>
          <p:nvSpPr>
            <p:cNvPr id="2246" name="Oval 90">
              <a:extLst>
                <a:ext uri="{FF2B5EF4-FFF2-40B4-BE49-F238E27FC236}">
                  <a16:creationId xmlns:a16="http://schemas.microsoft.com/office/drawing/2014/main" id="{EF65A9ED-501B-79F2-8C09-CAE7968EE80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7" name="Oval 91">
              <a:extLst>
                <a:ext uri="{FF2B5EF4-FFF2-40B4-BE49-F238E27FC236}">
                  <a16:creationId xmlns:a16="http://schemas.microsoft.com/office/drawing/2014/main" id="{764A685B-74CF-ED0F-69DF-06BD9039DEB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8" name="Oval 92">
              <a:extLst>
                <a:ext uri="{FF2B5EF4-FFF2-40B4-BE49-F238E27FC236}">
                  <a16:creationId xmlns:a16="http://schemas.microsoft.com/office/drawing/2014/main" id="{3FCC04F7-1B79-9BDB-5EE8-E1D393AD91B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49" name="Oval 93">
            <a:extLst>
              <a:ext uri="{FF2B5EF4-FFF2-40B4-BE49-F238E27FC236}">
                <a16:creationId xmlns:a16="http://schemas.microsoft.com/office/drawing/2014/main" id="{D1B9FF70-0D09-8289-E48F-B4A6A756C09C}"/>
              </a:ext>
            </a:extLst>
          </p:cNvPr>
          <p:cNvSpPr>
            <a:spLocks noChangeArrowheads="1"/>
          </p:cNvSpPr>
          <p:nvPr/>
        </p:nvSpPr>
        <p:spPr bwMode="auto">
          <a:xfrm rot="15937903">
            <a:off x="8995457" y="42977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50" name="Group 94">
            <a:extLst>
              <a:ext uri="{FF2B5EF4-FFF2-40B4-BE49-F238E27FC236}">
                <a16:creationId xmlns:a16="http://schemas.microsoft.com/office/drawing/2014/main" id="{72B214C0-EC0D-7318-06B5-2EB7A29413A9}"/>
              </a:ext>
            </a:extLst>
          </p:cNvPr>
          <p:cNvGrpSpPr>
            <a:grpSpLocks/>
          </p:cNvGrpSpPr>
          <p:nvPr/>
        </p:nvGrpSpPr>
        <p:grpSpPr bwMode="auto">
          <a:xfrm rot="15949774">
            <a:off x="9103830" y="4406126"/>
            <a:ext cx="433493" cy="433493"/>
            <a:chOff x="768" y="1344"/>
            <a:chExt cx="192" cy="192"/>
          </a:xfrm>
        </p:grpSpPr>
        <p:sp>
          <p:nvSpPr>
            <p:cNvPr id="2251" name="Oval 95">
              <a:extLst>
                <a:ext uri="{FF2B5EF4-FFF2-40B4-BE49-F238E27FC236}">
                  <a16:creationId xmlns:a16="http://schemas.microsoft.com/office/drawing/2014/main" id="{5CF58663-6FAD-ECB3-58BC-B3AF5663993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2" name="Oval 96">
              <a:extLst>
                <a:ext uri="{FF2B5EF4-FFF2-40B4-BE49-F238E27FC236}">
                  <a16:creationId xmlns:a16="http://schemas.microsoft.com/office/drawing/2014/main" id="{71833B82-9835-6C18-1C45-52D9C1013566}"/>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3" name="Oval 97">
              <a:extLst>
                <a:ext uri="{FF2B5EF4-FFF2-40B4-BE49-F238E27FC236}">
                  <a16:creationId xmlns:a16="http://schemas.microsoft.com/office/drawing/2014/main" id="{48618CE6-40FC-FCAD-AB75-4474D24C6ED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54" name="Oval 98">
            <a:extLst>
              <a:ext uri="{FF2B5EF4-FFF2-40B4-BE49-F238E27FC236}">
                <a16:creationId xmlns:a16="http://schemas.microsoft.com/office/drawing/2014/main" id="{2655D51F-F6E1-9C8D-BB27-C7AB580CFBEC}"/>
              </a:ext>
            </a:extLst>
          </p:cNvPr>
          <p:cNvSpPr>
            <a:spLocks noChangeArrowheads="1"/>
          </p:cNvSpPr>
          <p:nvPr/>
        </p:nvSpPr>
        <p:spPr bwMode="auto">
          <a:xfrm rot="13787220">
            <a:off x="8345217"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55" name="Group 99">
            <a:extLst>
              <a:ext uri="{FF2B5EF4-FFF2-40B4-BE49-F238E27FC236}">
                <a16:creationId xmlns:a16="http://schemas.microsoft.com/office/drawing/2014/main" id="{04085FF8-6E15-FF4B-7EC2-26CDD9771117}"/>
              </a:ext>
            </a:extLst>
          </p:cNvPr>
          <p:cNvGrpSpPr>
            <a:grpSpLocks/>
          </p:cNvGrpSpPr>
          <p:nvPr/>
        </p:nvGrpSpPr>
        <p:grpSpPr bwMode="auto">
          <a:xfrm rot="13802547">
            <a:off x="8453590" y="2130286"/>
            <a:ext cx="433493" cy="433493"/>
            <a:chOff x="768" y="1344"/>
            <a:chExt cx="192" cy="192"/>
          </a:xfrm>
        </p:grpSpPr>
        <p:sp>
          <p:nvSpPr>
            <p:cNvPr id="2256" name="Oval 100">
              <a:extLst>
                <a:ext uri="{FF2B5EF4-FFF2-40B4-BE49-F238E27FC236}">
                  <a16:creationId xmlns:a16="http://schemas.microsoft.com/office/drawing/2014/main" id="{540F5282-B4BA-8225-D0F7-DEA0C797318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7" name="Oval 101">
              <a:extLst>
                <a:ext uri="{FF2B5EF4-FFF2-40B4-BE49-F238E27FC236}">
                  <a16:creationId xmlns:a16="http://schemas.microsoft.com/office/drawing/2014/main" id="{2EEA052E-3D43-5A49-26FF-2FE58A3C22D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8" name="Oval 102">
              <a:extLst>
                <a:ext uri="{FF2B5EF4-FFF2-40B4-BE49-F238E27FC236}">
                  <a16:creationId xmlns:a16="http://schemas.microsoft.com/office/drawing/2014/main" id="{6D91CF43-FFBC-8CA5-4361-F5614D97CBD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59" name="Oval 103">
            <a:extLst>
              <a:ext uri="{FF2B5EF4-FFF2-40B4-BE49-F238E27FC236}">
                <a16:creationId xmlns:a16="http://schemas.microsoft.com/office/drawing/2014/main" id="{D9B23748-1FB6-518B-AE38-04582242996F}"/>
              </a:ext>
            </a:extLst>
          </p:cNvPr>
          <p:cNvSpPr>
            <a:spLocks noChangeArrowheads="1"/>
          </p:cNvSpPr>
          <p:nvPr/>
        </p:nvSpPr>
        <p:spPr bwMode="auto">
          <a:xfrm rot="12522357">
            <a:off x="8236843" y="353913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60" name="Group 104">
            <a:extLst>
              <a:ext uri="{FF2B5EF4-FFF2-40B4-BE49-F238E27FC236}">
                <a16:creationId xmlns:a16="http://schemas.microsoft.com/office/drawing/2014/main" id="{F7994DF8-D8BF-7FF1-B0BA-DD10EB608FCB}"/>
              </a:ext>
            </a:extLst>
          </p:cNvPr>
          <p:cNvGrpSpPr>
            <a:grpSpLocks/>
          </p:cNvGrpSpPr>
          <p:nvPr/>
        </p:nvGrpSpPr>
        <p:grpSpPr bwMode="auto">
          <a:xfrm rot="12522357">
            <a:off x="8345217" y="3647513"/>
            <a:ext cx="433493" cy="433493"/>
            <a:chOff x="768" y="1344"/>
            <a:chExt cx="192" cy="192"/>
          </a:xfrm>
        </p:grpSpPr>
        <p:sp>
          <p:nvSpPr>
            <p:cNvPr id="2261" name="Oval 105">
              <a:extLst>
                <a:ext uri="{FF2B5EF4-FFF2-40B4-BE49-F238E27FC236}">
                  <a16:creationId xmlns:a16="http://schemas.microsoft.com/office/drawing/2014/main" id="{E16E4503-869B-09B5-DA4C-DD274D65675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2" name="Oval 106">
              <a:extLst>
                <a:ext uri="{FF2B5EF4-FFF2-40B4-BE49-F238E27FC236}">
                  <a16:creationId xmlns:a16="http://schemas.microsoft.com/office/drawing/2014/main" id="{0228486A-71A2-A954-E467-A08F108F903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3" name="Oval 107">
              <a:extLst>
                <a:ext uri="{FF2B5EF4-FFF2-40B4-BE49-F238E27FC236}">
                  <a16:creationId xmlns:a16="http://schemas.microsoft.com/office/drawing/2014/main" id="{8CD31E2A-DFDE-4CF2-2228-24E65801A1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64" name="Oval 108">
            <a:extLst>
              <a:ext uri="{FF2B5EF4-FFF2-40B4-BE49-F238E27FC236}">
                <a16:creationId xmlns:a16="http://schemas.microsoft.com/office/drawing/2014/main" id="{A49F6D23-1830-5279-2033-67EC9FF94D08}"/>
              </a:ext>
            </a:extLst>
          </p:cNvPr>
          <p:cNvSpPr>
            <a:spLocks noChangeArrowheads="1"/>
          </p:cNvSpPr>
          <p:nvPr/>
        </p:nvSpPr>
        <p:spPr bwMode="auto">
          <a:xfrm>
            <a:off x="7803350"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65" name="Group 109">
            <a:extLst>
              <a:ext uri="{FF2B5EF4-FFF2-40B4-BE49-F238E27FC236}">
                <a16:creationId xmlns:a16="http://schemas.microsoft.com/office/drawing/2014/main" id="{3FAD7657-0F37-5301-A010-2B6F107D67BD}"/>
              </a:ext>
            </a:extLst>
          </p:cNvPr>
          <p:cNvGrpSpPr>
            <a:grpSpLocks/>
          </p:cNvGrpSpPr>
          <p:nvPr/>
        </p:nvGrpSpPr>
        <p:grpSpPr bwMode="auto">
          <a:xfrm>
            <a:off x="7911724" y="2888900"/>
            <a:ext cx="433493" cy="433493"/>
            <a:chOff x="768" y="1344"/>
            <a:chExt cx="192" cy="192"/>
          </a:xfrm>
        </p:grpSpPr>
        <p:sp>
          <p:nvSpPr>
            <p:cNvPr id="2266" name="Oval 110">
              <a:extLst>
                <a:ext uri="{FF2B5EF4-FFF2-40B4-BE49-F238E27FC236}">
                  <a16:creationId xmlns:a16="http://schemas.microsoft.com/office/drawing/2014/main" id="{2273059C-15F3-371F-1629-6F6A701C02A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7" name="Oval 111">
              <a:extLst>
                <a:ext uri="{FF2B5EF4-FFF2-40B4-BE49-F238E27FC236}">
                  <a16:creationId xmlns:a16="http://schemas.microsoft.com/office/drawing/2014/main" id="{B926C9F0-28AE-5C54-B6B6-99DB9B5C6C0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8" name="Oval 112">
              <a:extLst>
                <a:ext uri="{FF2B5EF4-FFF2-40B4-BE49-F238E27FC236}">
                  <a16:creationId xmlns:a16="http://schemas.microsoft.com/office/drawing/2014/main" id="{A85E09A7-F4CD-0A62-F4CF-D6C65E1A783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69" name="Oval 113">
            <a:extLst>
              <a:ext uri="{FF2B5EF4-FFF2-40B4-BE49-F238E27FC236}">
                <a16:creationId xmlns:a16="http://schemas.microsoft.com/office/drawing/2014/main" id="{BEC46ED7-F55E-0403-5D2D-B61C09479530}"/>
              </a:ext>
            </a:extLst>
          </p:cNvPr>
          <p:cNvSpPr>
            <a:spLocks noChangeArrowheads="1"/>
          </p:cNvSpPr>
          <p:nvPr/>
        </p:nvSpPr>
        <p:spPr bwMode="auto">
          <a:xfrm>
            <a:off x="8236843" y="126329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70" name="Group 114">
            <a:extLst>
              <a:ext uri="{FF2B5EF4-FFF2-40B4-BE49-F238E27FC236}">
                <a16:creationId xmlns:a16="http://schemas.microsoft.com/office/drawing/2014/main" id="{5DD83624-AC09-9BA6-6245-75C05B0D2DE1}"/>
              </a:ext>
            </a:extLst>
          </p:cNvPr>
          <p:cNvGrpSpPr>
            <a:grpSpLocks/>
          </p:cNvGrpSpPr>
          <p:nvPr/>
        </p:nvGrpSpPr>
        <p:grpSpPr bwMode="auto">
          <a:xfrm>
            <a:off x="8345217" y="1371673"/>
            <a:ext cx="433493" cy="433493"/>
            <a:chOff x="768" y="1344"/>
            <a:chExt cx="192" cy="192"/>
          </a:xfrm>
        </p:grpSpPr>
        <p:sp>
          <p:nvSpPr>
            <p:cNvPr id="2271" name="Oval 115">
              <a:extLst>
                <a:ext uri="{FF2B5EF4-FFF2-40B4-BE49-F238E27FC236}">
                  <a16:creationId xmlns:a16="http://schemas.microsoft.com/office/drawing/2014/main" id="{372D32EF-842D-A43A-88DC-5F5AC2A6ED9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2" name="Oval 116">
              <a:extLst>
                <a:ext uri="{FF2B5EF4-FFF2-40B4-BE49-F238E27FC236}">
                  <a16:creationId xmlns:a16="http://schemas.microsoft.com/office/drawing/2014/main" id="{6BA03562-B224-9332-8124-C9FE4BA108F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3" name="Oval 117">
              <a:extLst>
                <a:ext uri="{FF2B5EF4-FFF2-40B4-BE49-F238E27FC236}">
                  <a16:creationId xmlns:a16="http://schemas.microsoft.com/office/drawing/2014/main" id="{4A6984CF-1D62-07F1-A25D-3E1EDACE63B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74" name="Oval 118">
            <a:extLst>
              <a:ext uri="{FF2B5EF4-FFF2-40B4-BE49-F238E27FC236}">
                <a16:creationId xmlns:a16="http://schemas.microsoft.com/office/drawing/2014/main" id="{216A035E-CC1C-5685-9207-6FDDE6EF8C8F}"/>
              </a:ext>
            </a:extLst>
          </p:cNvPr>
          <p:cNvSpPr>
            <a:spLocks noChangeArrowheads="1"/>
          </p:cNvSpPr>
          <p:nvPr/>
        </p:nvSpPr>
        <p:spPr bwMode="auto">
          <a:xfrm rot="8323321">
            <a:off x="9754070" y="473124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75" name="Group 119">
            <a:extLst>
              <a:ext uri="{FF2B5EF4-FFF2-40B4-BE49-F238E27FC236}">
                <a16:creationId xmlns:a16="http://schemas.microsoft.com/office/drawing/2014/main" id="{D61C76C7-6750-4629-1C28-BFE45347B739}"/>
              </a:ext>
            </a:extLst>
          </p:cNvPr>
          <p:cNvGrpSpPr>
            <a:grpSpLocks/>
          </p:cNvGrpSpPr>
          <p:nvPr/>
        </p:nvGrpSpPr>
        <p:grpSpPr bwMode="auto">
          <a:xfrm rot="8294042">
            <a:off x="9862444" y="4839620"/>
            <a:ext cx="433493" cy="433493"/>
            <a:chOff x="768" y="1344"/>
            <a:chExt cx="192" cy="192"/>
          </a:xfrm>
        </p:grpSpPr>
        <p:sp>
          <p:nvSpPr>
            <p:cNvPr id="2276" name="Oval 120">
              <a:extLst>
                <a:ext uri="{FF2B5EF4-FFF2-40B4-BE49-F238E27FC236}">
                  <a16:creationId xmlns:a16="http://schemas.microsoft.com/office/drawing/2014/main" id="{740671F8-D6B0-48E4-B199-455A5505417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7" name="Oval 121">
              <a:extLst>
                <a:ext uri="{FF2B5EF4-FFF2-40B4-BE49-F238E27FC236}">
                  <a16:creationId xmlns:a16="http://schemas.microsoft.com/office/drawing/2014/main" id="{F0E61CA7-E401-9B61-F2E3-7BDFFE4591B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8" name="Oval 122">
              <a:extLst>
                <a:ext uri="{FF2B5EF4-FFF2-40B4-BE49-F238E27FC236}">
                  <a16:creationId xmlns:a16="http://schemas.microsoft.com/office/drawing/2014/main" id="{6FAE2EE1-C846-9948-B9AF-18A6B5DCFCA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79" name="Oval 123">
            <a:extLst>
              <a:ext uri="{FF2B5EF4-FFF2-40B4-BE49-F238E27FC236}">
                <a16:creationId xmlns:a16="http://schemas.microsoft.com/office/drawing/2014/main" id="{3629AD32-B8B0-AA9C-DDA8-644087808E52}"/>
              </a:ext>
            </a:extLst>
          </p:cNvPr>
          <p:cNvSpPr>
            <a:spLocks noChangeArrowheads="1"/>
          </p:cNvSpPr>
          <p:nvPr/>
        </p:nvSpPr>
        <p:spPr bwMode="auto">
          <a:xfrm>
            <a:off x="10512684" y="2130286"/>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0" name="Group 124">
            <a:extLst>
              <a:ext uri="{FF2B5EF4-FFF2-40B4-BE49-F238E27FC236}">
                <a16:creationId xmlns:a16="http://schemas.microsoft.com/office/drawing/2014/main" id="{5D12307C-5C73-6F31-6912-A16BFC084662}"/>
              </a:ext>
            </a:extLst>
          </p:cNvPr>
          <p:cNvGrpSpPr>
            <a:grpSpLocks/>
          </p:cNvGrpSpPr>
          <p:nvPr/>
        </p:nvGrpSpPr>
        <p:grpSpPr bwMode="auto">
          <a:xfrm>
            <a:off x="10621057" y="2238660"/>
            <a:ext cx="108373" cy="433493"/>
            <a:chOff x="960" y="3120"/>
            <a:chExt cx="48" cy="192"/>
          </a:xfrm>
        </p:grpSpPr>
        <p:sp>
          <p:nvSpPr>
            <p:cNvPr id="2281" name="Oval 125">
              <a:extLst>
                <a:ext uri="{FF2B5EF4-FFF2-40B4-BE49-F238E27FC236}">
                  <a16:creationId xmlns:a16="http://schemas.microsoft.com/office/drawing/2014/main" id="{38FE9DFE-6EA9-0A90-A84A-8C6EF7607135}"/>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82" name="Oval 126">
              <a:extLst>
                <a:ext uri="{FF2B5EF4-FFF2-40B4-BE49-F238E27FC236}">
                  <a16:creationId xmlns:a16="http://schemas.microsoft.com/office/drawing/2014/main" id="{904E7DA5-098A-A15E-97C6-E028C975665F}"/>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83" name="Oval 127">
            <a:extLst>
              <a:ext uri="{FF2B5EF4-FFF2-40B4-BE49-F238E27FC236}">
                <a16:creationId xmlns:a16="http://schemas.microsoft.com/office/drawing/2014/main" id="{BECACE3E-D6EF-1D36-6136-94A4B07A3072}"/>
              </a:ext>
            </a:extLst>
          </p:cNvPr>
          <p:cNvSpPr>
            <a:spLocks noChangeArrowheads="1"/>
          </p:cNvSpPr>
          <p:nvPr/>
        </p:nvSpPr>
        <p:spPr bwMode="auto">
          <a:xfrm rot="4159340">
            <a:off x="10729430" y="386425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4" name="Group 128">
            <a:extLst>
              <a:ext uri="{FF2B5EF4-FFF2-40B4-BE49-F238E27FC236}">
                <a16:creationId xmlns:a16="http://schemas.microsoft.com/office/drawing/2014/main" id="{E3EE3E5E-E61F-BA4B-75C1-A21349AC3FB4}"/>
              </a:ext>
            </a:extLst>
          </p:cNvPr>
          <p:cNvGrpSpPr>
            <a:grpSpLocks/>
          </p:cNvGrpSpPr>
          <p:nvPr/>
        </p:nvGrpSpPr>
        <p:grpSpPr bwMode="auto">
          <a:xfrm rot="3702360">
            <a:off x="10891990" y="3918446"/>
            <a:ext cx="108373" cy="433493"/>
            <a:chOff x="960" y="3120"/>
            <a:chExt cx="48" cy="192"/>
          </a:xfrm>
        </p:grpSpPr>
        <p:sp>
          <p:nvSpPr>
            <p:cNvPr id="2285" name="Oval 129">
              <a:extLst>
                <a:ext uri="{FF2B5EF4-FFF2-40B4-BE49-F238E27FC236}">
                  <a16:creationId xmlns:a16="http://schemas.microsoft.com/office/drawing/2014/main" id="{7C8F8744-2BCD-CC0B-B689-FF6EF1E1AAAA}"/>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86" name="Oval 130">
              <a:extLst>
                <a:ext uri="{FF2B5EF4-FFF2-40B4-BE49-F238E27FC236}">
                  <a16:creationId xmlns:a16="http://schemas.microsoft.com/office/drawing/2014/main" id="{EC596464-62D9-5F71-903B-3F2444D78928}"/>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87" name="Oval 131">
            <a:extLst>
              <a:ext uri="{FF2B5EF4-FFF2-40B4-BE49-F238E27FC236}">
                <a16:creationId xmlns:a16="http://schemas.microsoft.com/office/drawing/2014/main" id="{0C3447EE-74C9-6FD2-78C6-10737CD76384}"/>
              </a:ext>
            </a:extLst>
          </p:cNvPr>
          <p:cNvSpPr>
            <a:spLocks noChangeArrowheads="1"/>
          </p:cNvSpPr>
          <p:nvPr/>
        </p:nvSpPr>
        <p:spPr bwMode="auto">
          <a:xfrm rot="13500000">
            <a:off x="9645697" y="158841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8" name="Group 132">
            <a:extLst>
              <a:ext uri="{FF2B5EF4-FFF2-40B4-BE49-F238E27FC236}">
                <a16:creationId xmlns:a16="http://schemas.microsoft.com/office/drawing/2014/main" id="{CB1258E1-5344-A027-E2D6-477C8A91F86E}"/>
              </a:ext>
            </a:extLst>
          </p:cNvPr>
          <p:cNvGrpSpPr>
            <a:grpSpLocks/>
          </p:cNvGrpSpPr>
          <p:nvPr/>
        </p:nvGrpSpPr>
        <p:grpSpPr bwMode="auto">
          <a:xfrm rot="13500000">
            <a:off x="9754070" y="1696793"/>
            <a:ext cx="108373" cy="433493"/>
            <a:chOff x="960" y="3120"/>
            <a:chExt cx="48" cy="192"/>
          </a:xfrm>
        </p:grpSpPr>
        <p:sp>
          <p:nvSpPr>
            <p:cNvPr id="2289" name="Oval 133">
              <a:extLst>
                <a:ext uri="{FF2B5EF4-FFF2-40B4-BE49-F238E27FC236}">
                  <a16:creationId xmlns:a16="http://schemas.microsoft.com/office/drawing/2014/main" id="{DD0899A5-94C5-69BA-B3B2-D55CC75FDF7A}"/>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0" name="Oval 134">
              <a:extLst>
                <a:ext uri="{FF2B5EF4-FFF2-40B4-BE49-F238E27FC236}">
                  <a16:creationId xmlns:a16="http://schemas.microsoft.com/office/drawing/2014/main" id="{001CDC14-B601-BF85-57D2-B7968329FD30}"/>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1" name="Oval 135">
            <a:extLst>
              <a:ext uri="{FF2B5EF4-FFF2-40B4-BE49-F238E27FC236}">
                <a16:creationId xmlns:a16="http://schemas.microsoft.com/office/drawing/2014/main" id="{7C254C95-5853-D82F-740A-40FE9173837D}"/>
              </a:ext>
            </a:extLst>
          </p:cNvPr>
          <p:cNvSpPr>
            <a:spLocks noChangeArrowheads="1"/>
          </p:cNvSpPr>
          <p:nvPr/>
        </p:nvSpPr>
        <p:spPr bwMode="auto">
          <a:xfrm rot="2953560">
            <a:off x="7803350" y="2130286"/>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92" name="Group 136">
            <a:extLst>
              <a:ext uri="{FF2B5EF4-FFF2-40B4-BE49-F238E27FC236}">
                <a16:creationId xmlns:a16="http://schemas.microsoft.com/office/drawing/2014/main" id="{10E0A334-2122-0870-51AD-AE108A77DFDD}"/>
              </a:ext>
            </a:extLst>
          </p:cNvPr>
          <p:cNvGrpSpPr>
            <a:grpSpLocks/>
          </p:cNvGrpSpPr>
          <p:nvPr/>
        </p:nvGrpSpPr>
        <p:grpSpPr bwMode="auto">
          <a:xfrm rot="2928844">
            <a:off x="7911724" y="2238660"/>
            <a:ext cx="108373" cy="433493"/>
            <a:chOff x="960" y="3120"/>
            <a:chExt cx="48" cy="192"/>
          </a:xfrm>
        </p:grpSpPr>
        <p:sp>
          <p:nvSpPr>
            <p:cNvPr id="2293" name="Oval 137">
              <a:extLst>
                <a:ext uri="{FF2B5EF4-FFF2-40B4-BE49-F238E27FC236}">
                  <a16:creationId xmlns:a16="http://schemas.microsoft.com/office/drawing/2014/main" id="{8FA34B37-07FF-D953-1C41-ED0D6B89B7F8}"/>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4" name="Oval 138">
              <a:extLst>
                <a:ext uri="{FF2B5EF4-FFF2-40B4-BE49-F238E27FC236}">
                  <a16:creationId xmlns:a16="http://schemas.microsoft.com/office/drawing/2014/main" id="{4F98E33A-F233-3998-6936-B28637463BF4}"/>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5" name="Oval 139">
            <a:extLst>
              <a:ext uri="{FF2B5EF4-FFF2-40B4-BE49-F238E27FC236}">
                <a16:creationId xmlns:a16="http://schemas.microsoft.com/office/drawing/2014/main" id="{7CF95709-4649-665C-E794-A35F9C78AF93}"/>
              </a:ext>
            </a:extLst>
          </p:cNvPr>
          <p:cNvSpPr>
            <a:spLocks noChangeArrowheads="1"/>
          </p:cNvSpPr>
          <p:nvPr/>
        </p:nvSpPr>
        <p:spPr bwMode="auto">
          <a:xfrm rot="19729969">
            <a:off x="8887084" y="353913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96" name="Group 140">
            <a:extLst>
              <a:ext uri="{FF2B5EF4-FFF2-40B4-BE49-F238E27FC236}">
                <a16:creationId xmlns:a16="http://schemas.microsoft.com/office/drawing/2014/main" id="{4F1FFF1A-C78B-3EAD-B3F5-A63DFC0BDE73}"/>
              </a:ext>
            </a:extLst>
          </p:cNvPr>
          <p:cNvGrpSpPr>
            <a:grpSpLocks/>
          </p:cNvGrpSpPr>
          <p:nvPr/>
        </p:nvGrpSpPr>
        <p:grpSpPr bwMode="auto">
          <a:xfrm rot="19736090">
            <a:off x="8995457" y="3647513"/>
            <a:ext cx="108373" cy="433493"/>
            <a:chOff x="960" y="3120"/>
            <a:chExt cx="48" cy="192"/>
          </a:xfrm>
        </p:grpSpPr>
        <p:sp>
          <p:nvSpPr>
            <p:cNvPr id="2297" name="Oval 141">
              <a:extLst>
                <a:ext uri="{FF2B5EF4-FFF2-40B4-BE49-F238E27FC236}">
                  <a16:creationId xmlns:a16="http://schemas.microsoft.com/office/drawing/2014/main" id="{76B7E658-ED74-B5FA-049E-664A1270C28E}"/>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8" name="Oval 142">
              <a:extLst>
                <a:ext uri="{FF2B5EF4-FFF2-40B4-BE49-F238E27FC236}">
                  <a16:creationId xmlns:a16="http://schemas.microsoft.com/office/drawing/2014/main" id="{DEC7EF84-95E6-8F32-0EEB-F382FFA8526D}"/>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9" name="Oval 143">
            <a:extLst>
              <a:ext uri="{FF2B5EF4-FFF2-40B4-BE49-F238E27FC236}">
                <a16:creationId xmlns:a16="http://schemas.microsoft.com/office/drawing/2014/main" id="{9061EB71-AFAB-1C83-04AF-516BB12EA3EB}"/>
              </a:ext>
            </a:extLst>
          </p:cNvPr>
          <p:cNvSpPr>
            <a:spLocks noChangeArrowheads="1"/>
          </p:cNvSpPr>
          <p:nvPr/>
        </p:nvSpPr>
        <p:spPr bwMode="auto">
          <a:xfrm rot="3192594">
            <a:off x="7803350" y="3972633"/>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300" name="Group 144">
            <a:extLst>
              <a:ext uri="{FF2B5EF4-FFF2-40B4-BE49-F238E27FC236}">
                <a16:creationId xmlns:a16="http://schemas.microsoft.com/office/drawing/2014/main" id="{E63C81D9-5E23-6C13-B0D5-1949251BABE4}"/>
              </a:ext>
            </a:extLst>
          </p:cNvPr>
          <p:cNvGrpSpPr>
            <a:grpSpLocks/>
          </p:cNvGrpSpPr>
          <p:nvPr/>
        </p:nvGrpSpPr>
        <p:grpSpPr bwMode="auto">
          <a:xfrm rot="3180674">
            <a:off x="7911724" y="4081006"/>
            <a:ext cx="108373" cy="433493"/>
            <a:chOff x="960" y="3120"/>
            <a:chExt cx="48" cy="192"/>
          </a:xfrm>
        </p:grpSpPr>
        <p:sp>
          <p:nvSpPr>
            <p:cNvPr id="2301" name="Oval 145">
              <a:extLst>
                <a:ext uri="{FF2B5EF4-FFF2-40B4-BE49-F238E27FC236}">
                  <a16:creationId xmlns:a16="http://schemas.microsoft.com/office/drawing/2014/main" id="{B1E68B72-A80D-A6EB-617E-1D3B814FB39A}"/>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2" name="Oval 146">
              <a:extLst>
                <a:ext uri="{FF2B5EF4-FFF2-40B4-BE49-F238E27FC236}">
                  <a16:creationId xmlns:a16="http://schemas.microsoft.com/office/drawing/2014/main" id="{E5EFA311-A33D-50CF-1FBF-57547FC865D4}"/>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303" name="Oval 147">
            <a:extLst>
              <a:ext uri="{FF2B5EF4-FFF2-40B4-BE49-F238E27FC236}">
                <a16:creationId xmlns:a16="http://schemas.microsoft.com/office/drawing/2014/main" id="{37898120-922C-EE09-19A3-95044B156FFA}"/>
              </a:ext>
            </a:extLst>
          </p:cNvPr>
          <p:cNvSpPr>
            <a:spLocks noChangeArrowheads="1"/>
          </p:cNvSpPr>
          <p:nvPr/>
        </p:nvSpPr>
        <p:spPr bwMode="auto">
          <a:xfrm rot="18340584">
            <a:off x="8887084" y="2347033"/>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304" name="Group 148">
            <a:extLst>
              <a:ext uri="{FF2B5EF4-FFF2-40B4-BE49-F238E27FC236}">
                <a16:creationId xmlns:a16="http://schemas.microsoft.com/office/drawing/2014/main" id="{A2FAE3C4-E73F-F243-CB07-672F6A190FE7}"/>
              </a:ext>
            </a:extLst>
          </p:cNvPr>
          <p:cNvGrpSpPr>
            <a:grpSpLocks/>
          </p:cNvGrpSpPr>
          <p:nvPr/>
        </p:nvGrpSpPr>
        <p:grpSpPr bwMode="auto">
          <a:xfrm rot="18340584">
            <a:off x="9103830" y="2455406"/>
            <a:ext cx="108373" cy="433493"/>
            <a:chOff x="960" y="3120"/>
            <a:chExt cx="48" cy="192"/>
          </a:xfrm>
        </p:grpSpPr>
        <p:sp>
          <p:nvSpPr>
            <p:cNvPr id="2305" name="Oval 149">
              <a:extLst>
                <a:ext uri="{FF2B5EF4-FFF2-40B4-BE49-F238E27FC236}">
                  <a16:creationId xmlns:a16="http://schemas.microsoft.com/office/drawing/2014/main" id="{2CBCD873-B9AA-A22D-6CB8-B165E24F3288}"/>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6" name="Oval 150">
              <a:extLst>
                <a:ext uri="{FF2B5EF4-FFF2-40B4-BE49-F238E27FC236}">
                  <a16:creationId xmlns:a16="http://schemas.microsoft.com/office/drawing/2014/main" id="{3011BE09-52AD-257A-7534-0E05C982D397}"/>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307" name="Text Box 151">
            <a:extLst>
              <a:ext uri="{FF2B5EF4-FFF2-40B4-BE49-F238E27FC236}">
                <a16:creationId xmlns:a16="http://schemas.microsoft.com/office/drawing/2014/main" id="{08890D98-E6C3-B721-728D-92BD7ADBAC30}"/>
              </a:ext>
            </a:extLst>
          </p:cNvPr>
          <p:cNvSpPr txBox="1">
            <a:spLocks noChangeArrowheads="1"/>
          </p:cNvSpPr>
          <p:nvPr/>
        </p:nvSpPr>
        <p:spPr bwMode="auto">
          <a:xfrm>
            <a:off x="8217680" y="5674998"/>
            <a:ext cx="2941831"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Nuclear Matter</a:t>
            </a:r>
          </a:p>
          <a:p>
            <a:pPr algn="ctr" eaLnBrk="1" hangingPunct="1"/>
            <a:r>
              <a:rPr lang="en-US" altLang="en-US" sz="2844">
                <a:solidFill>
                  <a:srgbClr val="FF0000"/>
                </a:solidFill>
                <a:latin typeface="Comic Sans MS" panose="030F0702030302020204" pitchFamily="66" charset="0"/>
              </a:rPr>
              <a:t>(confined)</a:t>
            </a:r>
          </a:p>
        </p:txBody>
      </p:sp>
      <p:sp>
        <p:nvSpPr>
          <p:cNvPr id="2308" name="Text Box 152">
            <a:extLst>
              <a:ext uri="{FF2B5EF4-FFF2-40B4-BE49-F238E27FC236}">
                <a16:creationId xmlns:a16="http://schemas.microsoft.com/office/drawing/2014/main" id="{D1C342E6-F2E5-4378-E007-5B6CF38E6F3B}"/>
              </a:ext>
            </a:extLst>
          </p:cNvPr>
          <p:cNvSpPr txBox="1">
            <a:spLocks noChangeArrowheads="1"/>
          </p:cNvSpPr>
          <p:nvPr/>
        </p:nvSpPr>
        <p:spPr bwMode="auto">
          <a:xfrm>
            <a:off x="8111339" y="5706607"/>
            <a:ext cx="3134191"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Hadronic Matter</a:t>
            </a:r>
          </a:p>
          <a:p>
            <a:pPr algn="ctr" eaLnBrk="1" hangingPunct="1"/>
            <a:r>
              <a:rPr lang="en-US" altLang="en-US" sz="2844">
                <a:solidFill>
                  <a:srgbClr val="FF0000"/>
                </a:solidFill>
                <a:latin typeface="Comic Sans MS" panose="030F0702030302020204" pitchFamily="66" charset="0"/>
              </a:rPr>
              <a:t>(confined)</a:t>
            </a:r>
          </a:p>
        </p:txBody>
      </p:sp>
      <p:sp>
        <p:nvSpPr>
          <p:cNvPr id="2309" name="Text Box 153">
            <a:extLst>
              <a:ext uri="{FF2B5EF4-FFF2-40B4-BE49-F238E27FC236}">
                <a16:creationId xmlns:a16="http://schemas.microsoft.com/office/drawing/2014/main" id="{060BD85D-1077-9A5D-534E-F77405CD4C9D}"/>
              </a:ext>
            </a:extLst>
          </p:cNvPr>
          <p:cNvSpPr txBox="1">
            <a:spLocks noChangeArrowheads="1"/>
          </p:cNvSpPr>
          <p:nvPr/>
        </p:nvSpPr>
        <p:spPr bwMode="auto">
          <a:xfrm>
            <a:off x="7752017" y="5706607"/>
            <a:ext cx="3663182"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Quark Gluon Plasma</a:t>
            </a:r>
          </a:p>
          <a:p>
            <a:pPr algn="ctr" eaLnBrk="1" hangingPunct="1"/>
            <a:r>
              <a:rPr lang="en-US" altLang="en-US" sz="2844">
                <a:solidFill>
                  <a:srgbClr val="FF0000"/>
                </a:solidFill>
                <a:latin typeface="Comic Sans MS" panose="030F0702030302020204" pitchFamily="66" charset="0"/>
              </a:rPr>
              <a:t>deconfined !</a:t>
            </a:r>
          </a:p>
        </p:txBody>
      </p:sp>
      <p:sp>
        <p:nvSpPr>
          <p:cNvPr id="2310" name="Text Box 154">
            <a:extLst>
              <a:ext uri="{FF2B5EF4-FFF2-40B4-BE49-F238E27FC236}">
                <a16:creationId xmlns:a16="http://schemas.microsoft.com/office/drawing/2014/main" id="{84F18A96-7CCF-83E6-0946-3BE010A78F5E}"/>
              </a:ext>
            </a:extLst>
          </p:cNvPr>
          <p:cNvSpPr txBox="1">
            <a:spLocks noChangeArrowheads="1"/>
          </p:cNvSpPr>
          <p:nvPr/>
        </p:nvSpPr>
        <p:spPr bwMode="auto">
          <a:xfrm>
            <a:off x="374575" y="1248490"/>
            <a:ext cx="6536462" cy="451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indent="-742950" eaLnBrk="1" hangingPunct="1">
              <a:lnSpc>
                <a:spcPct val="110000"/>
              </a:lnSpc>
              <a:buFont typeface="+mj-lt"/>
              <a:buAutoNum type="arabicPeriod"/>
              <a:defRPr/>
            </a:pPr>
            <a:r>
              <a:rPr lang="en-US" altLang="en-US" sz="4400" dirty="0">
                <a:solidFill>
                  <a:srgbClr val="FF0000"/>
                </a:solidFill>
              </a:rPr>
              <a:t>heating</a:t>
            </a:r>
          </a:p>
          <a:p>
            <a:pPr marL="742950" indent="-742950" eaLnBrk="1" hangingPunct="1">
              <a:lnSpc>
                <a:spcPct val="110000"/>
              </a:lnSpc>
              <a:buFont typeface="+mj-lt"/>
              <a:buAutoNum type="arabicPeriod"/>
              <a:defRPr/>
            </a:pPr>
            <a:endParaRPr lang="en-US" altLang="en-US" sz="4400" dirty="0">
              <a:solidFill>
                <a:srgbClr val="FF0000"/>
              </a:solidFill>
            </a:endParaRPr>
          </a:p>
          <a:p>
            <a:pPr marL="742950" indent="-742950" eaLnBrk="1" hangingPunct="1">
              <a:lnSpc>
                <a:spcPct val="110000"/>
              </a:lnSpc>
              <a:buClr>
                <a:srgbClr val="36259D"/>
              </a:buClr>
              <a:buFont typeface="+mj-lt"/>
              <a:buAutoNum type="arabicPeriod"/>
              <a:defRPr/>
            </a:pPr>
            <a:r>
              <a:rPr lang="en-US" altLang="en-US" sz="4400" dirty="0">
                <a:solidFill>
                  <a:srgbClr val="0808FF"/>
                </a:solidFill>
              </a:rPr>
              <a:t>compression</a:t>
            </a:r>
          </a:p>
          <a:p>
            <a:pPr eaLnBrk="1" hangingPunct="1">
              <a:lnSpc>
                <a:spcPct val="110000"/>
              </a:lnSpc>
              <a:defRPr/>
            </a:pPr>
            <a:endParaRPr lang="en-US" altLang="en-US" sz="4400" dirty="0">
              <a:solidFill>
                <a:srgbClr val="FF0000"/>
              </a:solidFill>
              <a:sym typeface="Wingdings" pitchFamily="2" charset="2"/>
            </a:endParaRPr>
          </a:p>
          <a:p>
            <a:pPr eaLnBrk="1" hangingPunct="1">
              <a:lnSpc>
                <a:spcPct val="110000"/>
              </a:lnSpc>
              <a:defRPr/>
            </a:pPr>
            <a:r>
              <a:rPr lang="en-US" altLang="en-US" sz="4400" dirty="0">
                <a:solidFill>
                  <a:srgbClr val="FF0000"/>
                </a:solidFill>
                <a:sym typeface="Wingdings" pitchFamily="2" charset="2"/>
              </a:rPr>
              <a:t> </a:t>
            </a:r>
            <a:r>
              <a:rPr lang="en-US" altLang="en-US" sz="4400" i="1" dirty="0">
                <a:solidFill>
                  <a:srgbClr val="FF0000"/>
                </a:solidFill>
                <a:sym typeface="Wingdings" pitchFamily="2" charset="2"/>
              </a:rPr>
              <a:t>deconfined color matter (quark-gluon plasma)</a:t>
            </a:r>
            <a:endParaRPr lang="en-US" altLang="en-US" sz="4400" i="1" dirty="0">
              <a:solidFill>
                <a:srgbClr val="FF0000"/>
              </a:solidFill>
            </a:endParaRPr>
          </a:p>
        </p:txBody>
      </p:sp>
      <p:pic>
        <p:nvPicPr>
          <p:cNvPr id="2311" name="Picture 2" descr="Transparent Bic Lighter Png - Fire In Hand Png, Png Download - kindpng">
            <a:extLst>
              <a:ext uri="{FF2B5EF4-FFF2-40B4-BE49-F238E27FC236}">
                <a16:creationId xmlns:a16="http://schemas.microsoft.com/office/drawing/2014/main" id="{F0230411-E5CB-7820-88B9-712BB2668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170" y="1315610"/>
            <a:ext cx="929186" cy="1097644"/>
          </a:xfrm>
          <a:prstGeom prst="rect">
            <a:avLst/>
          </a:prstGeom>
          <a:noFill/>
          <a:extLst>
            <a:ext uri="{909E8E84-426E-40DD-AFC4-6F175D3DCCD1}">
              <a14:hiddenFill xmlns:a14="http://schemas.microsoft.com/office/drawing/2010/main">
                <a:solidFill>
                  <a:srgbClr val="FFFFFF"/>
                </a:solidFill>
              </a14:hiddenFill>
            </a:ext>
          </a:extLst>
        </p:spPr>
      </p:pic>
      <p:pic>
        <p:nvPicPr>
          <p:cNvPr id="2312" name="Picture 1029" descr="adio.gif">
            <a:extLst>
              <a:ext uri="{FF2B5EF4-FFF2-40B4-BE49-F238E27FC236}">
                <a16:creationId xmlns:a16="http://schemas.microsoft.com/office/drawing/2014/main" id="{EBE16238-AB83-43C3-62C4-D12EB45DB9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1683" y="2655084"/>
            <a:ext cx="1505771" cy="11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3" name="TextBox 2312">
            <a:extLst>
              <a:ext uri="{FF2B5EF4-FFF2-40B4-BE49-F238E27FC236}">
                <a16:creationId xmlns:a16="http://schemas.microsoft.com/office/drawing/2014/main" id="{7BF8D49A-194A-293C-C1A6-C0050CF75592}"/>
              </a:ext>
            </a:extLst>
          </p:cNvPr>
          <p:cNvSpPr txBox="1"/>
          <p:nvPr/>
        </p:nvSpPr>
        <p:spPr>
          <a:xfrm>
            <a:off x="370541" y="6452861"/>
            <a:ext cx="3480440" cy="307777"/>
          </a:xfrm>
          <a:prstGeom prst="rect">
            <a:avLst/>
          </a:prstGeom>
          <a:noFill/>
        </p:spPr>
        <p:txBody>
          <a:bodyPr wrap="none" rtlCol="0">
            <a:spAutoFit/>
          </a:bodyPr>
          <a:lstStyle/>
          <a:p>
            <a:r>
              <a:rPr lang="en-US" sz="1400" dirty="0">
                <a:solidFill>
                  <a:srgbClr val="A4A3A3"/>
                </a:solidFill>
              </a:rPr>
              <a:t>Adapted from R. </a:t>
            </a:r>
            <a:r>
              <a:rPr lang="en-US" sz="1400" dirty="0" err="1">
                <a:solidFill>
                  <a:srgbClr val="A4A3A3"/>
                </a:solidFill>
              </a:rPr>
              <a:t>Bellwied</a:t>
            </a:r>
            <a:r>
              <a:rPr lang="en-US" sz="1400" dirty="0">
                <a:solidFill>
                  <a:srgbClr val="A4A3A3"/>
                </a:solidFill>
              </a:rPr>
              <a:t> (QuarkNet-2023)</a:t>
            </a:r>
          </a:p>
        </p:txBody>
      </p:sp>
      <p:pic>
        <p:nvPicPr>
          <p:cNvPr id="3" name="Picture 2" descr="UH Signature - University of Houston">
            <a:extLst>
              <a:ext uri="{FF2B5EF4-FFF2-40B4-BE49-F238E27FC236}">
                <a16:creationId xmlns:a16="http://schemas.microsoft.com/office/drawing/2014/main" id="{6676BD79-4B9A-3ECE-B5C4-E4457272A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91"/>
                                        </p:tgtEl>
                                        <p:attrNameLst>
                                          <p:attrName>style.visibility</p:attrName>
                                        </p:attrNameLst>
                                      </p:cBhvr>
                                      <p:to>
                                        <p:strVal val="visible"/>
                                      </p:to>
                                    </p:set>
                                    <p:animEffect transition="in" filter="dissolve">
                                      <p:cBhvr>
                                        <p:cTn id="7" dur="500"/>
                                        <p:tgtEl>
                                          <p:spTgt spid="2291"/>
                                        </p:tgtEl>
                                      </p:cBhvr>
                                    </p:animEffect>
                                  </p:childTnLst>
                                </p:cTn>
                              </p:par>
                              <p:par>
                                <p:cTn id="8" presetID="9" presetClass="entr" presetSubtype="0" fill="hold" nodeType="withEffect">
                                  <p:stCondLst>
                                    <p:cond delay="0"/>
                                  </p:stCondLst>
                                  <p:childTnLst>
                                    <p:set>
                                      <p:cBhvr>
                                        <p:cTn id="9" dur="1" fill="hold">
                                          <p:stCondLst>
                                            <p:cond delay="0"/>
                                          </p:stCondLst>
                                        </p:cTn>
                                        <p:tgtEl>
                                          <p:spTgt spid="2292"/>
                                        </p:tgtEl>
                                        <p:attrNameLst>
                                          <p:attrName>style.visibility</p:attrName>
                                        </p:attrNameLst>
                                      </p:cBhvr>
                                      <p:to>
                                        <p:strVal val="visible"/>
                                      </p:to>
                                    </p:set>
                                    <p:animEffect transition="in" filter="dissolve">
                                      <p:cBhvr>
                                        <p:cTn id="10" dur="500"/>
                                        <p:tgtEl>
                                          <p:spTgt spid="229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79"/>
                                        </p:tgtEl>
                                        <p:attrNameLst>
                                          <p:attrName>style.visibility</p:attrName>
                                        </p:attrNameLst>
                                      </p:cBhvr>
                                      <p:to>
                                        <p:strVal val="visible"/>
                                      </p:to>
                                    </p:set>
                                    <p:animEffect transition="in" filter="dissolve">
                                      <p:cBhvr>
                                        <p:cTn id="13" dur="500"/>
                                        <p:tgtEl>
                                          <p:spTgt spid="2279"/>
                                        </p:tgtEl>
                                      </p:cBhvr>
                                    </p:animEffect>
                                  </p:childTnLst>
                                </p:cTn>
                              </p:par>
                              <p:par>
                                <p:cTn id="14" presetID="9" presetClass="entr" presetSubtype="0" fill="hold" nodeType="withEffect">
                                  <p:stCondLst>
                                    <p:cond delay="0"/>
                                  </p:stCondLst>
                                  <p:childTnLst>
                                    <p:set>
                                      <p:cBhvr>
                                        <p:cTn id="15" dur="1" fill="hold">
                                          <p:stCondLst>
                                            <p:cond delay="0"/>
                                          </p:stCondLst>
                                        </p:cTn>
                                        <p:tgtEl>
                                          <p:spTgt spid="2280"/>
                                        </p:tgtEl>
                                        <p:attrNameLst>
                                          <p:attrName>style.visibility</p:attrName>
                                        </p:attrNameLst>
                                      </p:cBhvr>
                                      <p:to>
                                        <p:strVal val="visible"/>
                                      </p:to>
                                    </p:set>
                                    <p:animEffect transition="in" filter="dissolve">
                                      <p:cBhvr>
                                        <p:cTn id="16" dur="500"/>
                                        <p:tgtEl>
                                          <p:spTgt spid="228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283"/>
                                        </p:tgtEl>
                                        <p:attrNameLst>
                                          <p:attrName>style.visibility</p:attrName>
                                        </p:attrNameLst>
                                      </p:cBhvr>
                                      <p:to>
                                        <p:strVal val="visible"/>
                                      </p:to>
                                    </p:set>
                                    <p:animEffect transition="in" filter="dissolve">
                                      <p:cBhvr>
                                        <p:cTn id="19" dur="500"/>
                                        <p:tgtEl>
                                          <p:spTgt spid="2283"/>
                                        </p:tgtEl>
                                      </p:cBhvr>
                                    </p:animEffect>
                                  </p:childTnLst>
                                </p:cTn>
                              </p:par>
                              <p:par>
                                <p:cTn id="20" presetID="9" presetClass="entr" presetSubtype="0" fill="hold" nodeType="withEffect">
                                  <p:stCondLst>
                                    <p:cond delay="0"/>
                                  </p:stCondLst>
                                  <p:childTnLst>
                                    <p:set>
                                      <p:cBhvr>
                                        <p:cTn id="21" dur="1" fill="hold">
                                          <p:stCondLst>
                                            <p:cond delay="0"/>
                                          </p:stCondLst>
                                        </p:cTn>
                                        <p:tgtEl>
                                          <p:spTgt spid="2284"/>
                                        </p:tgtEl>
                                        <p:attrNameLst>
                                          <p:attrName>style.visibility</p:attrName>
                                        </p:attrNameLst>
                                      </p:cBhvr>
                                      <p:to>
                                        <p:strVal val="visible"/>
                                      </p:to>
                                    </p:set>
                                    <p:animEffect transition="in" filter="dissolve">
                                      <p:cBhvr>
                                        <p:cTn id="22" dur="500"/>
                                        <p:tgtEl>
                                          <p:spTgt spid="228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87"/>
                                        </p:tgtEl>
                                        <p:attrNameLst>
                                          <p:attrName>style.visibility</p:attrName>
                                        </p:attrNameLst>
                                      </p:cBhvr>
                                      <p:to>
                                        <p:strVal val="visible"/>
                                      </p:to>
                                    </p:set>
                                    <p:animEffect transition="in" filter="dissolve">
                                      <p:cBhvr>
                                        <p:cTn id="25" dur="500"/>
                                        <p:tgtEl>
                                          <p:spTgt spid="2287"/>
                                        </p:tgtEl>
                                      </p:cBhvr>
                                    </p:animEffect>
                                  </p:childTnLst>
                                </p:cTn>
                              </p:par>
                              <p:par>
                                <p:cTn id="26" presetID="9" presetClass="entr" presetSubtype="0" fill="hold" nodeType="withEffect">
                                  <p:stCondLst>
                                    <p:cond delay="0"/>
                                  </p:stCondLst>
                                  <p:childTnLst>
                                    <p:set>
                                      <p:cBhvr>
                                        <p:cTn id="27" dur="1" fill="hold">
                                          <p:stCondLst>
                                            <p:cond delay="0"/>
                                          </p:stCondLst>
                                        </p:cTn>
                                        <p:tgtEl>
                                          <p:spTgt spid="2288"/>
                                        </p:tgtEl>
                                        <p:attrNameLst>
                                          <p:attrName>style.visibility</p:attrName>
                                        </p:attrNameLst>
                                      </p:cBhvr>
                                      <p:to>
                                        <p:strVal val="visible"/>
                                      </p:to>
                                    </p:set>
                                    <p:animEffect transition="in" filter="dissolve">
                                      <p:cBhvr>
                                        <p:cTn id="28" dur="500"/>
                                        <p:tgtEl>
                                          <p:spTgt spid="228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95"/>
                                        </p:tgtEl>
                                        <p:attrNameLst>
                                          <p:attrName>style.visibility</p:attrName>
                                        </p:attrNameLst>
                                      </p:cBhvr>
                                      <p:to>
                                        <p:strVal val="visible"/>
                                      </p:to>
                                    </p:set>
                                    <p:animEffect transition="in" filter="dissolve">
                                      <p:cBhvr>
                                        <p:cTn id="31" dur="500"/>
                                        <p:tgtEl>
                                          <p:spTgt spid="2295"/>
                                        </p:tgtEl>
                                      </p:cBhvr>
                                    </p:animEffect>
                                  </p:childTnLst>
                                </p:cTn>
                              </p:par>
                              <p:par>
                                <p:cTn id="32" presetID="9" presetClass="entr" presetSubtype="0" fill="hold" nodeType="withEffect">
                                  <p:stCondLst>
                                    <p:cond delay="0"/>
                                  </p:stCondLst>
                                  <p:childTnLst>
                                    <p:set>
                                      <p:cBhvr>
                                        <p:cTn id="33" dur="1" fill="hold">
                                          <p:stCondLst>
                                            <p:cond delay="0"/>
                                          </p:stCondLst>
                                        </p:cTn>
                                        <p:tgtEl>
                                          <p:spTgt spid="2296"/>
                                        </p:tgtEl>
                                        <p:attrNameLst>
                                          <p:attrName>style.visibility</p:attrName>
                                        </p:attrNameLst>
                                      </p:cBhvr>
                                      <p:to>
                                        <p:strVal val="visible"/>
                                      </p:to>
                                    </p:set>
                                    <p:animEffect transition="in" filter="dissolve">
                                      <p:cBhvr>
                                        <p:cTn id="34" dur="500"/>
                                        <p:tgtEl>
                                          <p:spTgt spid="229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299"/>
                                        </p:tgtEl>
                                        <p:attrNameLst>
                                          <p:attrName>style.visibility</p:attrName>
                                        </p:attrNameLst>
                                      </p:cBhvr>
                                      <p:to>
                                        <p:strVal val="visible"/>
                                      </p:to>
                                    </p:set>
                                    <p:animEffect transition="in" filter="dissolve">
                                      <p:cBhvr>
                                        <p:cTn id="37" dur="500"/>
                                        <p:tgtEl>
                                          <p:spTgt spid="2299"/>
                                        </p:tgtEl>
                                      </p:cBhvr>
                                    </p:animEffect>
                                  </p:childTnLst>
                                </p:cTn>
                              </p:par>
                              <p:par>
                                <p:cTn id="38" presetID="9" presetClass="entr" presetSubtype="0" fill="hold" nodeType="withEffect">
                                  <p:stCondLst>
                                    <p:cond delay="0"/>
                                  </p:stCondLst>
                                  <p:childTnLst>
                                    <p:set>
                                      <p:cBhvr>
                                        <p:cTn id="39" dur="1" fill="hold">
                                          <p:stCondLst>
                                            <p:cond delay="0"/>
                                          </p:stCondLst>
                                        </p:cTn>
                                        <p:tgtEl>
                                          <p:spTgt spid="2300"/>
                                        </p:tgtEl>
                                        <p:attrNameLst>
                                          <p:attrName>style.visibility</p:attrName>
                                        </p:attrNameLst>
                                      </p:cBhvr>
                                      <p:to>
                                        <p:strVal val="visible"/>
                                      </p:to>
                                    </p:set>
                                    <p:animEffect transition="in" filter="dissolve">
                                      <p:cBhvr>
                                        <p:cTn id="40" dur="500"/>
                                        <p:tgtEl>
                                          <p:spTgt spid="230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303"/>
                                        </p:tgtEl>
                                        <p:attrNameLst>
                                          <p:attrName>style.visibility</p:attrName>
                                        </p:attrNameLst>
                                      </p:cBhvr>
                                      <p:to>
                                        <p:strVal val="visible"/>
                                      </p:to>
                                    </p:set>
                                    <p:animEffect transition="in" filter="dissolve">
                                      <p:cBhvr>
                                        <p:cTn id="43" dur="500"/>
                                        <p:tgtEl>
                                          <p:spTgt spid="2303"/>
                                        </p:tgtEl>
                                      </p:cBhvr>
                                    </p:animEffect>
                                  </p:childTnLst>
                                </p:cTn>
                              </p:par>
                              <p:par>
                                <p:cTn id="44" presetID="9" presetClass="entr" presetSubtype="0" fill="hold" nodeType="withEffect">
                                  <p:stCondLst>
                                    <p:cond delay="0"/>
                                  </p:stCondLst>
                                  <p:childTnLst>
                                    <p:set>
                                      <p:cBhvr>
                                        <p:cTn id="45" dur="1" fill="hold">
                                          <p:stCondLst>
                                            <p:cond delay="0"/>
                                          </p:stCondLst>
                                        </p:cTn>
                                        <p:tgtEl>
                                          <p:spTgt spid="2304"/>
                                        </p:tgtEl>
                                        <p:attrNameLst>
                                          <p:attrName>style.visibility</p:attrName>
                                        </p:attrNameLst>
                                      </p:cBhvr>
                                      <p:to>
                                        <p:strVal val="visible"/>
                                      </p:to>
                                    </p:set>
                                    <p:animEffect transition="in" filter="dissolve">
                                      <p:cBhvr>
                                        <p:cTn id="46" dur="500"/>
                                        <p:tgtEl>
                                          <p:spTgt spid="2304"/>
                                        </p:tgtEl>
                                      </p:cBhvr>
                                    </p:animEffect>
                                  </p:childTnLst>
                                </p:cTn>
                              </p:par>
                              <p:par>
                                <p:cTn id="47" presetID="9" presetClass="exit" presetSubtype="0" fill="hold" grpId="0" nodeType="withEffect">
                                  <p:stCondLst>
                                    <p:cond delay="0"/>
                                  </p:stCondLst>
                                  <p:childTnLst>
                                    <p:animEffect transition="out" filter="dissolve">
                                      <p:cBhvr>
                                        <p:cTn id="48" dur="500"/>
                                        <p:tgtEl>
                                          <p:spTgt spid="2307"/>
                                        </p:tgtEl>
                                      </p:cBhvr>
                                    </p:animEffect>
                                    <p:set>
                                      <p:cBhvr>
                                        <p:cTn id="49" dur="1" fill="hold">
                                          <p:stCondLst>
                                            <p:cond delay="499"/>
                                          </p:stCondLst>
                                        </p:cTn>
                                        <p:tgtEl>
                                          <p:spTgt spid="2307"/>
                                        </p:tgtEl>
                                        <p:attrNameLst>
                                          <p:attrName>style.visibility</p:attrName>
                                        </p:attrNameLst>
                                      </p:cBhvr>
                                      <p:to>
                                        <p:strVal val="hidden"/>
                                      </p:to>
                                    </p:set>
                                  </p:childTnLst>
                                </p:cTn>
                              </p:par>
                              <p:par>
                                <p:cTn id="50" presetID="9" presetClass="entr" presetSubtype="0" fill="hold" grpId="0" nodeType="withEffect">
                                  <p:stCondLst>
                                    <p:cond delay="0"/>
                                  </p:stCondLst>
                                  <p:childTnLst>
                                    <p:set>
                                      <p:cBhvr>
                                        <p:cTn id="51" dur="1" fill="hold">
                                          <p:stCondLst>
                                            <p:cond delay="0"/>
                                          </p:stCondLst>
                                        </p:cTn>
                                        <p:tgtEl>
                                          <p:spTgt spid="2308"/>
                                        </p:tgtEl>
                                        <p:attrNameLst>
                                          <p:attrName>style.visibility</p:attrName>
                                        </p:attrNameLst>
                                      </p:cBhvr>
                                      <p:to>
                                        <p:strVal val="visible"/>
                                      </p:to>
                                    </p:set>
                                    <p:animEffect transition="in" filter="dissolve">
                                      <p:cBhvr>
                                        <p:cTn id="52" dur="500"/>
                                        <p:tgtEl>
                                          <p:spTgt spid="2308"/>
                                        </p:tgtEl>
                                      </p:cBhvr>
                                    </p:animEffect>
                                  </p:childTnLst>
                                </p:cTn>
                              </p:par>
                              <p:par>
                                <p:cTn id="53" presetID="9" presetClass="entr" presetSubtype="0" fill="hold" nodeType="withEffect">
                                  <p:stCondLst>
                                    <p:cond delay="0"/>
                                  </p:stCondLst>
                                  <p:childTnLst>
                                    <p:set>
                                      <p:cBhvr>
                                        <p:cTn id="54" dur="1" fill="hold">
                                          <p:stCondLst>
                                            <p:cond delay="0"/>
                                          </p:stCondLst>
                                        </p:cTn>
                                        <p:tgtEl>
                                          <p:spTgt spid="2310">
                                            <p:txEl>
                                              <p:pRg st="0" end="0"/>
                                            </p:txEl>
                                          </p:spTgt>
                                        </p:tgtEl>
                                        <p:attrNameLst>
                                          <p:attrName>style.visibility</p:attrName>
                                        </p:attrNameLst>
                                      </p:cBhvr>
                                      <p:to>
                                        <p:strVal val="visible"/>
                                      </p:to>
                                    </p:set>
                                    <p:animEffect transition="in" filter="dissolve">
                                      <p:cBhvr>
                                        <p:cTn id="55" dur="500"/>
                                        <p:tgtEl>
                                          <p:spTgt spid="2310">
                                            <p:txEl>
                                              <p:pRg st="0" end="0"/>
                                            </p:txEl>
                                          </p:spTgt>
                                        </p:tgtEl>
                                      </p:cBhvr>
                                    </p:animEffect>
                                  </p:childTnLst>
                                </p:cTn>
                              </p:par>
                              <p:par>
                                <p:cTn id="56" presetID="1" presetClass="entr" presetSubtype="0" fill="hold" nodeType="withEffect">
                                  <p:stCondLst>
                                    <p:cond delay="0"/>
                                  </p:stCondLst>
                                  <p:childTnLst>
                                    <p:set>
                                      <p:cBhvr>
                                        <p:cTn id="57" dur="1" fill="hold">
                                          <p:stCondLst>
                                            <p:cond delay="0"/>
                                          </p:stCondLst>
                                        </p:cTn>
                                        <p:tgtEl>
                                          <p:spTgt spid="23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grpId="0" nodeType="clickEffect">
                                  <p:stCondLst>
                                    <p:cond delay="0"/>
                                  </p:stCondLst>
                                  <p:childTnLst>
                                    <p:animMotion origin="layout" path="M -3.54167E-6 -1.48148E-6 L 0.04167 0.06667 " pathEditMode="relative" rAng="0" ptsTypes="AA">
                                      <p:cBhvr>
                                        <p:cTn id="61" dur="2000" fill="hold"/>
                                        <p:tgtEl>
                                          <p:spTgt spid="2269"/>
                                        </p:tgtEl>
                                        <p:attrNameLst>
                                          <p:attrName>ppt_x</p:attrName>
                                          <p:attrName>ppt_y</p:attrName>
                                        </p:attrNameLst>
                                      </p:cBhvr>
                                      <p:rCtr x="2083" y="3333"/>
                                    </p:animMotion>
                                  </p:childTnLst>
                                </p:cTn>
                              </p:par>
                              <p:par>
                                <p:cTn id="62" presetID="49" presetClass="path" presetSubtype="0" accel="50000" decel="50000" fill="hold" nodeType="withEffect">
                                  <p:stCondLst>
                                    <p:cond delay="0"/>
                                  </p:stCondLst>
                                  <p:childTnLst>
                                    <p:animMotion origin="layout" path="M -3.54167E-6 -1.48148E-6 L 0.04167 0.06667 " pathEditMode="relative" rAng="0" ptsTypes="AA">
                                      <p:cBhvr>
                                        <p:cTn id="63" dur="2000" fill="hold"/>
                                        <p:tgtEl>
                                          <p:spTgt spid="2270"/>
                                        </p:tgtEl>
                                        <p:attrNameLst>
                                          <p:attrName>ppt_x</p:attrName>
                                          <p:attrName>ppt_y</p:attrName>
                                        </p:attrNameLst>
                                      </p:cBhvr>
                                      <p:rCtr x="2083" y="3333"/>
                                    </p:animMotion>
                                  </p:childTnLst>
                                </p:cTn>
                              </p:par>
                              <p:par>
                                <p:cTn id="64" presetID="42" presetClass="path" presetSubtype="0" accel="50000" decel="50000" fill="hold" nodeType="withEffect">
                                  <p:stCondLst>
                                    <p:cond delay="0"/>
                                  </p:stCondLst>
                                  <p:childTnLst>
                                    <p:animMotion origin="layout" path="M 2.70833E-6 2.22222E-6 L 0.01666 0.07778 " pathEditMode="relative" rAng="0" ptsTypes="AA">
                                      <p:cBhvr>
                                        <p:cTn id="65" dur="2000" fill="hold"/>
                                        <p:tgtEl>
                                          <p:spTgt spid="2235"/>
                                        </p:tgtEl>
                                        <p:attrNameLst>
                                          <p:attrName>ppt_x</p:attrName>
                                          <p:attrName>ppt_y</p:attrName>
                                        </p:attrNameLst>
                                      </p:cBhvr>
                                      <p:rCtr x="833" y="3889"/>
                                    </p:animMotion>
                                  </p:childTnLst>
                                </p:cTn>
                              </p:par>
                              <p:par>
                                <p:cTn id="66" presetID="42" presetClass="path" presetSubtype="0" accel="50000" decel="50000" fill="hold" grpId="0" nodeType="withEffect">
                                  <p:stCondLst>
                                    <p:cond delay="0"/>
                                  </p:stCondLst>
                                  <p:childTnLst>
                                    <p:animMotion origin="layout" path="M 2.70833E-6 7.40741E-7 L 0.01666 0.07778 " pathEditMode="relative" rAng="0" ptsTypes="AA">
                                      <p:cBhvr>
                                        <p:cTn id="67" dur="2000" fill="hold"/>
                                        <p:tgtEl>
                                          <p:spTgt spid="2234"/>
                                        </p:tgtEl>
                                        <p:attrNameLst>
                                          <p:attrName>ppt_x</p:attrName>
                                          <p:attrName>ppt_y</p:attrName>
                                        </p:attrNameLst>
                                      </p:cBhvr>
                                      <p:rCtr x="833" y="3889"/>
                                    </p:animMotion>
                                  </p:childTnLst>
                                </p:cTn>
                              </p:par>
                              <p:par>
                                <p:cTn id="68" presetID="42" presetClass="path" presetSubtype="0" accel="50000" decel="50000" fill="hold" grpId="0" nodeType="withEffect">
                                  <p:stCondLst>
                                    <p:cond delay="0"/>
                                  </p:stCondLst>
                                  <p:childTnLst>
                                    <p:animMotion origin="layout" path="M 3.125E-6 0 L -0.01667 0.08889 " pathEditMode="relative" rAng="0" ptsTypes="AA">
                                      <p:cBhvr>
                                        <p:cTn id="69" dur="2000" fill="hold"/>
                                        <p:tgtEl>
                                          <p:spTgt spid="2189"/>
                                        </p:tgtEl>
                                        <p:attrNameLst>
                                          <p:attrName>ppt_x</p:attrName>
                                          <p:attrName>ppt_y</p:attrName>
                                        </p:attrNameLst>
                                      </p:cBhvr>
                                      <p:rCtr x="-833" y="4444"/>
                                    </p:animMotion>
                                  </p:childTnLst>
                                </p:cTn>
                              </p:par>
                              <p:par>
                                <p:cTn id="70" presetID="42" presetClass="path" presetSubtype="0" accel="50000" decel="50000" fill="hold" nodeType="withEffect">
                                  <p:stCondLst>
                                    <p:cond delay="0"/>
                                  </p:stCondLst>
                                  <p:childTnLst>
                                    <p:animMotion origin="layout" path="M 3.125E-6 0 L -0.01667 0.07778 " pathEditMode="relative" rAng="0" ptsTypes="AA">
                                      <p:cBhvr>
                                        <p:cTn id="71" dur="2000" fill="hold"/>
                                        <p:tgtEl>
                                          <p:spTgt spid="2190"/>
                                        </p:tgtEl>
                                        <p:attrNameLst>
                                          <p:attrName>ppt_x</p:attrName>
                                          <p:attrName>ppt_y</p:attrName>
                                        </p:attrNameLst>
                                      </p:cBhvr>
                                      <p:rCtr x="-833" y="3889"/>
                                    </p:animMotion>
                                  </p:childTnLst>
                                </p:cTn>
                              </p:par>
                              <p:par>
                                <p:cTn id="72" presetID="42" presetClass="path" presetSubtype="0" accel="50000" decel="50000" fill="hold" grpId="0" nodeType="withEffect">
                                  <p:stCondLst>
                                    <p:cond delay="0"/>
                                  </p:stCondLst>
                                  <p:childTnLst>
                                    <p:animMotion origin="layout" path="M -2.29167E-6 -4.44444E-6 L -0.05 0.06667 " pathEditMode="relative" rAng="0" ptsTypes="AA">
                                      <p:cBhvr>
                                        <p:cTn id="73" dur="2000" fill="hold"/>
                                        <p:tgtEl>
                                          <p:spTgt spid="2174"/>
                                        </p:tgtEl>
                                        <p:attrNameLst>
                                          <p:attrName>ppt_x</p:attrName>
                                          <p:attrName>ppt_y</p:attrName>
                                        </p:attrNameLst>
                                      </p:cBhvr>
                                      <p:rCtr x="-2500" y="3333"/>
                                    </p:animMotion>
                                  </p:childTnLst>
                                </p:cTn>
                              </p:par>
                              <p:par>
                                <p:cTn id="74" presetID="42" presetClass="path" presetSubtype="0" accel="50000" decel="50000" fill="hold" nodeType="withEffect">
                                  <p:stCondLst>
                                    <p:cond delay="0"/>
                                  </p:stCondLst>
                                  <p:childTnLst>
                                    <p:animMotion origin="layout" path="M -2.08333E-6 -4.44444E-6 L -0.05 0.06667 " pathEditMode="relative" rAng="0" ptsTypes="AA">
                                      <p:cBhvr>
                                        <p:cTn id="75" dur="2000" fill="hold"/>
                                        <p:tgtEl>
                                          <p:spTgt spid="2175"/>
                                        </p:tgtEl>
                                        <p:attrNameLst>
                                          <p:attrName>ppt_x</p:attrName>
                                          <p:attrName>ppt_y</p:attrName>
                                        </p:attrNameLst>
                                      </p:cBhvr>
                                      <p:rCtr x="-2500" y="3333"/>
                                    </p:animMotion>
                                  </p:childTnLst>
                                </p:cTn>
                              </p:par>
                              <p:par>
                                <p:cTn id="76" presetID="63" presetClass="path" presetSubtype="0" accel="50000" decel="50000" fill="hold" grpId="1" nodeType="withEffect">
                                  <p:stCondLst>
                                    <p:cond delay="0"/>
                                  </p:stCondLst>
                                  <p:childTnLst>
                                    <p:animMotion origin="layout" path="M -2.5E-6 -1.85185E-6 L 0.05 0.02222 " pathEditMode="relative" rAng="0" ptsTypes="AA">
                                      <p:cBhvr>
                                        <p:cTn id="77" dur="2000" fill="hold"/>
                                        <p:tgtEl>
                                          <p:spTgt spid="2291"/>
                                        </p:tgtEl>
                                        <p:attrNameLst>
                                          <p:attrName>ppt_x</p:attrName>
                                          <p:attrName>ppt_y</p:attrName>
                                        </p:attrNameLst>
                                      </p:cBhvr>
                                      <p:rCtr x="2500" y="1111"/>
                                    </p:animMotion>
                                  </p:childTnLst>
                                </p:cTn>
                              </p:par>
                              <p:par>
                                <p:cTn id="78" presetID="63" presetClass="path" presetSubtype="0" accel="50000" decel="50000" fill="hold" nodeType="withEffect">
                                  <p:stCondLst>
                                    <p:cond delay="0"/>
                                  </p:stCondLst>
                                  <p:childTnLst>
                                    <p:animMotion origin="layout" path="M 4.58333E-6 -3.7037E-7 L 0.05416 0.02222 " pathEditMode="relative" rAng="0" ptsTypes="AA">
                                      <p:cBhvr>
                                        <p:cTn id="79" dur="2000" fill="hold"/>
                                        <p:tgtEl>
                                          <p:spTgt spid="2292"/>
                                        </p:tgtEl>
                                        <p:attrNameLst>
                                          <p:attrName>ppt_x</p:attrName>
                                          <p:attrName>ppt_y</p:attrName>
                                        </p:attrNameLst>
                                      </p:cBhvr>
                                      <p:rCtr x="2708" y="1111"/>
                                    </p:animMotion>
                                  </p:childTnLst>
                                </p:cTn>
                              </p:par>
                              <p:par>
                                <p:cTn id="80" presetID="35" presetClass="path" presetSubtype="0" accel="50000" decel="50000" fill="hold" grpId="0" nodeType="withEffect">
                                  <p:stCondLst>
                                    <p:cond delay="0"/>
                                  </p:stCondLst>
                                  <p:childTnLst>
                                    <p:animMotion origin="layout" path="M -3.33333E-6 3.7037E-7 L -0.075 0.03333 " pathEditMode="relative" rAng="0" ptsTypes="AA">
                                      <p:cBhvr>
                                        <p:cTn id="81" dur="2000" fill="hold"/>
                                        <p:tgtEl>
                                          <p:spTgt spid="2164"/>
                                        </p:tgtEl>
                                        <p:attrNameLst>
                                          <p:attrName>ppt_x</p:attrName>
                                          <p:attrName>ppt_y</p:attrName>
                                        </p:attrNameLst>
                                      </p:cBhvr>
                                      <p:rCtr x="-3750" y="1667"/>
                                    </p:animMotion>
                                  </p:childTnLst>
                                </p:cTn>
                              </p:par>
                              <p:par>
                                <p:cTn id="82" presetID="35" presetClass="path" presetSubtype="0" accel="50000" decel="50000" fill="hold" nodeType="withEffect">
                                  <p:stCondLst>
                                    <p:cond delay="0"/>
                                  </p:stCondLst>
                                  <p:childTnLst>
                                    <p:animMotion origin="layout" path="M -3.33333E-6 3.7037E-7 L -0.075 0.03333 " pathEditMode="relative" rAng="0" ptsTypes="AA">
                                      <p:cBhvr>
                                        <p:cTn id="83" dur="2000" fill="hold"/>
                                        <p:tgtEl>
                                          <p:spTgt spid="2165"/>
                                        </p:tgtEl>
                                        <p:attrNameLst>
                                          <p:attrName>ppt_x</p:attrName>
                                          <p:attrName>ppt_y</p:attrName>
                                        </p:attrNameLst>
                                      </p:cBhvr>
                                      <p:rCtr x="-3750" y="1667"/>
                                    </p:animMotion>
                                  </p:childTnLst>
                                </p:cTn>
                              </p:par>
                              <p:par>
                                <p:cTn id="84" presetID="56" presetClass="path" presetSubtype="0" accel="50000" decel="50000" fill="hold" grpId="0" nodeType="withEffect">
                                  <p:stCondLst>
                                    <p:cond delay="0"/>
                                  </p:stCondLst>
                                  <p:childTnLst>
                                    <p:animMotion origin="layout" path="M 2.08333E-7 -2.96296E-6 L 0.09167 -0.03333 " pathEditMode="relative" rAng="0" ptsTypes="AA">
                                      <p:cBhvr>
                                        <p:cTn id="85" dur="2000" fill="hold"/>
                                        <p:tgtEl>
                                          <p:spTgt spid="2244"/>
                                        </p:tgtEl>
                                        <p:attrNameLst>
                                          <p:attrName>ppt_x</p:attrName>
                                          <p:attrName>ppt_y</p:attrName>
                                        </p:attrNameLst>
                                      </p:cBhvr>
                                      <p:rCtr x="4583" y="-1667"/>
                                    </p:animMotion>
                                  </p:childTnLst>
                                </p:cTn>
                              </p:par>
                              <p:par>
                                <p:cTn id="86" presetID="56" presetClass="path" presetSubtype="0" accel="50000" decel="50000" fill="hold" nodeType="withEffect">
                                  <p:stCondLst>
                                    <p:cond delay="0"/>
                                  </p:stCondLst>
                                  <p:childTnLst>
                                    <p:animMotion origin="layout" path="M 2.08333E-7 -2.96296E-6 L 0.09167 -0.03333 " pathEditMode="relative" rAng="0" ptsTypes="AA">
                                      <p:cBhvr>
                                        <p:cTn id="87" dur="2000" fill="hold"/>
                                        <p:tgtEl>
                                          <p:spTgt spid="2245"/>
                                        </p:tgtEl>
                                        <p:attrNameLst>
                                          <p:attrName>ppt_x</p:attrName>
                                          <p:attrName>ppt_y</p:attrName>
                                        </p:attrNameLst>
                                      </p:cBhvr>
                                      <p:rCtr x="4583" y="-1667"/>
                                    </p:animMotion>
                                  </p:childTnLst>
                                </p:cTn>
                              </p:par>
                              <p:par>
                                <p:cTn id="88" presetID="63" presetClass="path" presetSubtype="0" accel="50000" decel="50000" fill="hold" grpId="0" nodeType="withEffect">
                                  <p:stCondLst>
                                    <p:cond delay="0"/>
                                  </p:stCondLst>
                                  <p:childTnLst>
                                    <p:animMotion origin="layout" path="M 3.33333E-6 2.22222E-6 L 0.08333 -0.01111 " pathEditMode="relative" rAng="0" ptsTypes="AA">
                                      <p:cBhvr>
                                        <p:cTn id="89" dur="2000" fill="hold"/>
                                        <p:tgtEl>
                                          <p:spTgt spid="2264"/>
                                        </p:tgtEl>
                                        <p:attrNameLst>
                                          <p:attrName>ppt_x</p:attrName>
                                          <p:attrName>ppt_y</p:attrName>
                                        </p:attrNameLst>
                                      </p:cBhvr>
                                      <p:rCtr x="4167" y="-556"/>
                                    </p:animMotion>
                                  </p:childTnLst>
                                </p:cTn>
                              </p:par>
                              <p:par>
                                <p:cTn id="90" presetID="63" presetClass="path" presetSubtype="0" accel="50000" decel="50000" fill="hold" nodeType="withEffect">
                                  <p:stCondLst>
                                    <p:cond delay="0"/>
                                  </p:stCondLst>
                                  <p:childTnLst>
                                    <p:animMotion origin="layout" path="M 3.33333E-6 2.22222E-6 L 0.08333 -0.01111 " pathEditMode="relative" rAng="0" ptsTypes="AA">
                                      <p:cBhvr>
                                        <p:cTn id="91" dur="2000" fill="hold"/>
                                        <p:tgtEl>
                                          <p:spTgt spid="2265"/>
                                        </p:tgtEl>
                                        <p:attrNameLst>
                                          <p:attrName>ppt_x</p:attrName>
                                          <p:attrName>ppt_y</p:attrName>
                                        </p:attrNameLst>
                                      </p:cBhvr>
                                      <p:rCtr x="4167" y="-556"/>
                                    </p:animMotion>
                                  </p:childTnLst>
                                </p:cTn>
                              </p:par>
                              <p:par>
                                <p:cTn id="92" presetID="56" presetClass="path" presetSubtype="0" accel="50000" decel="50000" fill="hold" grpId="1" nodeType="withEffect">
                                  <p:stCondLst>
                                    <p:cond delay="0"/>
                                  </p:stCondLst>
                                  <p:childTnLst>
                                    <p:animMotion origin="layout" path="M -2.5E-6 -3.7037E-7 L 0.06667 -0.05556 " pathEditMode="relative" rAng="0" ptsTypes="AA">
                                      <p:cBhvr>
                                        <p:cTn id="93" dur="2000" fill="hold"/>
                                        <p:tgtEl>
                                          <p:spTgt spid="2299"/>
                                        </p:tgtEl>
                                        <p:attrNameLst>
                                          <p:attrName>ppt_x</p:attrName>
                                          <p:attrName>ppt_y</p:attrName>
                                        </p:attrNameLst>
                                      </p:cBhvr>
                                      <p:rCtr x="3333" y="-2778"/>
                                    </p:animMotion>
                                  </p:childTnLst>
                                </p:cTn>
                              </p:par>
                              <p:par>
                                <p:cTn id="94" presetID="56" presetClass="path" presetSubtype="0" accel="50000" decel="50000" fill="hold" nodeType="withEffect">
                                  <p:stCondLst>
                                    <p:cond delay="0"/>
                                  </p:stCondLst>
                                  <p:childTnLst>
                                    <p:animMotion origin="layout" path="M 4.58333E-6 -3.7037E-7 L 0.07083 -0.05556 " pathEditMode="relative" rAng="0" ptsTypes="AA">
                                      <p:cBhvr>
                                        <p:cTn id="95" dur="2000" fill="hold"/>
                                        <p:tgtEl>
                                          <p:spTgt spid="2300"/>
                                        </p:tgtEl>
                                        <p:attrNameLst>
                                          <p:attrName>ppt_x</p:attrName>
                                          <p:attrName>ppt_y</p:attrName>
                                        </p:attrNameLst>
                                      </p:cBhvr>
                                      <p:rCtr x="3542" y="-2778"/>
                                    </p:animMotion>
                                  </p:childTnLst>
                                </p:cTn>
                              </p:par>
                              <p:par>
                                <p:cTn id="96" presetID="35" presetClass="path" presetSubtype="0" accel="50000" decel="50000" fill="hold" grpId="0" nodeType="withEffect">
                                  <p:stCondLst>
                                    <p:cond delay="0"/>
                                  </p:stCondLst>
                                  <p:childTnLst>
                                    <p:animMotion origin="layout" path="M -2.08333E-7 3.7037E-6 L -0.1 -0.01111 " pathEditMode="relative" rAng="0" ptsTypes="AA">
                                      <p:cBhvr>
                                        <p:cTn id="97" dur="2000" fill="hold"/>
                                        <p:tgtEl>
                                          <p:spTgt spid="2204"/>
                                        </p:tgtEl>
                                        <p:attrNameLst>
                                          <p:attrName>ppt_x</p:attrName>
                                          <p:attrName>ppt_y</p:attrName>
                                        </p:attrNameLst>
                                      </p:cBhvr>
                                      <p:rCtr x="-5000" y="-556"/>
                                    </p:animMotion>
                                  </p:childTnLst>
                                </p:cTn>
                              </p:par>
                              <p:par>
                                <p:cTn id="98" presetID="35" presetClass="path" presetSubtype="0" accel="50000" decel="50000" fill="hold" nodeType="withEffect">
                                  <p:stCondLst>
                                    <p:cond delay="0"/>
                                  </p:stCondLst>
                                  <p:childTnLst>
                                    <p:animMotion origin="layout" path="M -2.08333E-7 -4.81481E-6 L -0.1 -0.01111 " pathEditMode="relative" rAng="0" ptsTypes="AA">
                                      <p:cBhvr>
                                        <p:cTn id="99" dur="2000" fill="hold"/>
                                        <p:tgtEl>
                                          <p:spTgt spid="2205"/>
                                        </p:tgtEl>
                                        <p:attrNameLst>
                                          <p:attrName>ppt_x</p:attrName>
                                          <p:attrName>ppt_y</p:attrName>
                                        </p:attrNameLst>
                                      </p:cBhvr>
                                      <p:rCtr x="-5000" y="-556"/>
                                    </p:animMotion>
                                  </p:childTnLst>
                                </p:cTn>
                              </p:par>
                              <p:par>
                                <p:cTn id="100" presetID="56" presetClass="path" presetSubtype="0" accel="50000" decel="50000" fill="hold" grpId="0" nodeType="withEffect">
                                  <p:stCondLst>
                                    <p:cond delay="0"/>
                                  </p:stCondLst>
                                  <p:childTnLst>
                                    <p:animMotion origin="layout" path="M -3.54167E-6 -4.07407E-6 L 0.04167 -0.06666 " pathEditMode="relative" rAng="0" ptsTypes="AA">
                                      <p:cBhvr>
                                        <p:cTn id="101" dur="2000" fill="hold"/>
                                        <p:tgtEl>
                                          <p:spTgt spid="2224"/>
                                        </p:tgtEl>
                                        <p:attrNameLst>
                                          <p:attrName>ppt_x</p:attrName>
                                          <p:attrName>ppt_y</p:attrName>
                                        </p:attrNameLst>
                                      </p:cBhvr>
                                      <p:rCtr x="2083" y="-3333"/>
                                    </p:animMotion>
                                  </p:childTnLst>
                                </p:cTn>
                              </p:par>
                              <p:par>
                                <p:cTn id="102" presetID="56" presetClass="path" presetSubtype="0" accel="50000" decel="50000" fill="hold" nodeType="withEffect">
                                  <p:stCondLst>
                                    <p:cond delay="0"/>
                                  </p:stCondLst>
                                  <p:childTnLst>
                                    <p:animMotion origin="layout" path="M -3.54167E-6 -4.07407E-6 L 0.04167 -0.06666 " pathEditMode="relative" rAng="0" ptsTypes="AA">
                                      <p:cBhvr>
                                        <p:cTn id="103" dur="2000" fill="hold"/>
                                        <p:tgtEl>
                                          <p:spTgt spid="2225"/>
                                        </p:tgtEl>
                                        <p:attrNameLst>
                                          <p:attrName>ppt_x</p:attrName>
                                          <p:attrName>ppt_y</p:attrName>
                                        </p:attrNameLst>
                                      </p:cBhvr>
                                      <p:rCtr x="2083" y="-3333"/>
                                    </p:animMotion>
                                  </p:childTnLst>
                                </p:cTn>
                              </p:par>
                              <p:par>
                                <p:cTn id="104" presetID="56" presetClass="path" presetSubtype="0" accel="50000" decel="50000" fill="hold" grpId="0" nodeType="withEffect">
                                  <p:stCondLst>
                                    <p:cond delay="0"/>
                                  </p:stCondLst>
                                  <p:childTnLst>
                                    <p:animMotion origin="layout" path="M -3.125E-6 -4.07407E-6 L 0.01667 -0.07777 " pathEditMode="relative" rAng="0" ptsTypes="AA">
                                      <p:cBhvr>
                                        <p:cTn id="105" dur="2000" fill="hold"/>
                                        <p:tgtEl>
                                          <p:spTgt spid="2249"/>
                                        </p:tgtEl>
                                        <p:attrNameLst>
                                          <p:attrName>ppt_x</p:attrName>
                                          <p:attrName>ppt_y</p:attrName>
                                        </p:attrNameLst>
                                      </p:cBhvr>
                                      <p:rCtr x="833" y="-3889"/>
                                    </p:animMotion>
                                  </p:childTnLst>
                                </p:cTn>
                              </p:par>
                              <p:par>
                                <p:cTn id="106" presetID="56" presetClass="path" presetSubtype="0" accel="50000" decel="50000" fill="hold" nodeType="withEffect">
                                  <p:stCondLst>
                                    <p:cond delay="0"/>
                                  </p:stCondLst>
                                  <p:childTnLst>
                                    <p:animMotion origin="layout" path="M -3.125E-6 -4.07407E-6 L 0.01667 -0.07777 " pathEditMode="relative" rAng="0" ptsTypes="AA">
                                      <p:cBhvr>
                                        <p:cTn id="107" dur="2000" fill="hold"/>
                                        <p:tgtEl>
                                          <p:spTgt spid="2250"/>
                                        </p:tgtEl>
                                        <p:attrNameLst>
                                          <p:attrName>ppt_x</p:attrName>
                                          <p:attrName>ppt_y</p:attrName>
                                        </p:attrNameLst>
                                      </p:cBhvr>
                                      <p:rCtr x="833" y="-3889"/>
                                    </p:animMotion>
                                  </p:childTnLst>
                                </p:cTn>
                              </p:par>
                              <p:par>
                                <p:cTn id="108" presetID="64" presetClass="path" presetSubtype="0" accel="50000" decel="50000" fill="hold" grpId="0" nodeType="withEffect">
                                  <p:stCondLst>
                                    <p:cond delay="0"/>
                                  </p:stCondLst>
                                  <p:childTnLst>
                                    <p:animMotion origin="layout" path="M -2.70833E-6 -3.7037E-7 L 0.01667 -0.08889 " pathEditMode="relative" rAng="0" ptsTypes="AA">
                                      <p:cBhvr>
                                        <p:cTn id="109" dur="2000" fill="hold"/>
                                        <p:tgtEl>
                                          <p:spTgt spid="2229"/>
                                        </p:tgtEl>
                                        <p:attrNameLst>
                                          <p:attrName>ppt_x</p:attrName>
                                          <p:attrName>ppt_y</p:attrName>
                                        </p:attrNameLst>
                                      </p:cBhvr>
                                      <p:rCtr x="833" y="-4444"/>
                                    </p:animMotion>
                                  </p:childTnLst>
                                </p:cTn>
                              </p:par>
                              <p:par>
                                <p:cTn id="110" presetID="64" presetClass="path" presetSubtype="0" accel="50000" decel="50000" fill="hold" nodeType="withEffect">
                                  <p:stCondLst>
                                    <p:cond delay="0"/>
                                  </p:stCondLst>
                                  <p:childTnLst>
                                    <p:animMotion origin="layout" path="M -2.70833E-6 -3.7037E-7 L 0.01667 -0.08889 " pathEditMode="relative" rAng="0" ptsTypes="AA">
                                      <p:cBhvr>
                                        <p:cTn id="111" dur="2000" fill="hold"/>
                                        <p:tgtEl>
                                          <p:spTgt spid="2230"/>
                                        </p:tgtEl>
                                        <p:attrNameLst>
                                          <p:attrName>ppt_x</p:attrName>
                                          <p:attrName>ppt_y</p:attrName>
                                        </p:attrNameLst>
                                      </p:cBhvr>
                                      <p:rCtr x="833" y="-4444"/>
                                    </p:animMotion>
                                  </p:childTnLst>
                                </p:cTn>
                              </p:par>
                              <p:par>
                                <p:cTn id="112" presetID="64" presetClass="path" presetSubtype="0" accel="50000" decel="50000" fill="hold" grpId="0" nodeType="withEffect">
                                  <p:stCondLst>
                                    <p:cond delay="0"/>
                                  </p:stCondLst>
                                  <p:childTnLst>
                                    <p:animMotion origin="layout" path="M -2.70833E-6 1.48148E-6 L -0.025 -0.13333 " pathEditMode="relative" rAng="0" ptsTypes="AA">
                                      <p:cBhvr>
                                        <p:cTn id="113" dur="2000" fill="hold"/>
                                        <p:tgtEl>
                                          <p:spTgt spid="2274"/>
                                        </p:tgtEl>
                                        <p:attrNameLst>
                                          <p:attrName>ppt_x</p:attrName>
                                          <p:attrName>ppt_y</p:attrName>
                                        </p:attrNameLst>
                                      </p:cBhvr>
                                      <p:rCtr x="-1250" y="-6667"/>
                                    </p:animMotion>
                                  </p:childTnLst>
                                </p:cTn>
                              </p:par>
                              <p:par>
                                <p:cTn id="114" presetID="64" presetClass="path" presetSubtype="0" accel="50000" decel="50000" fill="hold" nodeType="withEffect">
                                  <p:stCondLst>
                                    <p:cond delay="0"/>
                                  </p:stCondLst>
                                  <p:childTnLst>
                                    <p:animMotion origin="layout" path="M -2.70833E-6 1.48148E-6 L -0.025 -0.13333 " pathEditMode="relative" rAng="0" ptsTypes="AA">
                                      <p:cBhvr>
                                        <p:cTn id="115" dur="2000" fill="hold"/>
                                        <p:tgtEl>
                                          <p:spTgt spid="2275"/>
                                        </p:tgtEl>
                                        <p:attrNameLst>
                                          <p:attrName>ppt_x</p:attrName>
                                          <p:attrName>ppt_y</p:attrName>
                                        </p:attrNameLst>
                                      </p:cBhvr>
                                      <p:rCtr x="-1250" y="-6667"/>
                                    </p:animMotion>
                                  </p:childTnLst>
                                </p:cTn>
                              </p:par>
                              <p:par>
                                <p:cTn id="116" presetID="49" presetClass="path" presetSubtype="0" accel="50000" decel="50000" fill="hold" nodeType="withEffect">
                                  <p:stCondLst>
                                    <p:cond delay="0"/>
                                  </p:stCondLst>
                                  <p:childTnLst>
                                    <p:animMotion origin="layout" path="M -1.875E-6 -3.33333E-6 L 0.04584 0.01111 " pathEditMode="relative" rAng="0" ptsTypes="AA">
                                      <p:cBhvr>
                                        <p:cTn id="117" dur="2000" fill="hold"/>
                                        <p:tgtEl>
                                          <p:spTgt spid="2304"/>
                                        </p:tgtEl>
                                        <p:attrNameLst>
                                          <p:attrName>ppt_x</p:attrName>
                                          <p:attrName>ppt_y</p:attrName>
                                        </p:attrNameLst>
                                      </p:cBhvr>
                                      <p:rCtr x="2292" y="556"/>
                                    </p:animMotion>
                                  </p:childTnLst>
                                </p:cTn>
                              </p:par>
                              <p:par>
                                <p:cTn id="118" presetID="49" presetClass="path" presetSubtype="0" accel="50000" decel="50000" fill="hold" grpId="1" nodeType="withEffect">
                                  <p:stCondLst>
                                    <p:cond delay="0"/>
                                  </p:stCondLst>
                                  <p:childTnLst>
                                    <p:animMotion origin="layout" path="M -4.58333E-6 -3.33333E-6 L 0.05 0.01111 " pathEditMode="relative" rAng="0" ptsTypes="AA">
                                      <p:cBhvr>
                                        <p:cTn id="119" dur="2000" fill="hold"/>
                                        <p:tgtEl>
                                          <p:spTgt spid="2303"/>
                                        </p:tgtEl>
                                        <p:attrNameLst>
                                          <p:attrName>ppt_x</p:attrName>
                                          <p:attrName>ppt_y</p:attrName>
                                        </p:attrNameLst>
                                      </p:cBhvr>
                                      <p:rCtr x="2500" y="556"/>
                                    </p:animMotion>
                                  </p:childTnLst>
                                </p:cTn>
                              </p:par>
                              <p:par>
                                <p:cTn id="120" presetID="49" presetClass="path" presetSubtype="0" accel="50000" decel="50000" fill="hold" grpId="0" nodeType="withEffect">
                                  <p:stCondLst>
                                    <p:cond delay="0"/>
                                  </p:stCondLst>
                                  <p:childTnLst>
                                    <p:animMotion origin="layout" path="M 2.29167E-6 3.7037E-7 L 0.075 0.07778 " pathEditMode="relative" rAng="0" ptsTypes="AA">
                                      <p:cBhvr>
                                        <p:cTn id="121" dur="2000" fill="hold"/>
                                        <p:tgtEl>
                                          <p:spTgt spid="2254"/>
                                        </p:tgtEl>
                                        <p:attrNameLst>
                                          <p:attrName>ppt_x</p:attrName>
                                          <p:attrName>ppt_y</p:attrName>
                                        </p:attrNameLst>
                                      </p:cBhvr>
                                      <p:rCtr x="3750" y="3889"/>
                                    </p:animMotion>
                                  </p:childTnLst>
                                </p:cTn>
                              </p:par>
                              <p:par>
                                <p:cTn id="122" presetID="49" presetClass="path" presetSubtype="0" accel="50000" decel="50000" fill="hold" nodeType="withEffect">
                                  <p:stCondLst>
                                    <p:cond delay="0"/>
                                  </p:stCondLst>
                                  <p:childTnLst>
                                    <p:animMotion origin="layout" path="M 2.29167E-6 3.7037E-7 L 0.075 0.07778 " pathEditMode="relative" rAng="0" ptsTypes="AA">
                                      <p:cBhvr>
                                        <p:cTn id="123" dur="2000" fill="hold"/>
                                        <p:tgtEl>
                                          <p:spTgt spid="2255"/>
                                        </p:tgtEl>
                                        <p:attrNameLst>
                                          <p:attrName>ppt_x</p:attrName>
                                          <p:attrName>ppt_y</p:attrName>
                                        </p:attrNameLst>
                                      </p:cBhvr>
                                      <p:rCtr x="3750" y="3889"/>
                                    </p:animMotion>
                                  </p:childTnLst>
                                </p:cTn>
                              </p:par>
                              <p:par>
                                <p:cTn id="124" presetID="0" presetClass="path" presetSubtype="0" accel="50000" decel="50000" fill="hold" nodeType="withEffect">
                                  <p:stCondLst>
                                    <p:cond delay="0"/>
                                  </p:stCondLst>
                                  <p:childTnLst>
                                    <p:animMotion origin="layout" path="M -6.25E-7 2.22222E-6 L -0.05833 0.01111 " pathEditMode="relative" rAng="0" ptsTypes="AA">
                                      <p:cBhvr>
                                        <p:cTn id="125" dur="2000" fill="hold"/>
                                        <p:tgtEl>
                                          <p:spTgt spid="2180"/>
                                        </p:tgtEl>
                                        <p:attrNameLst>
                                          <p:attrName>ppt_x</p:attrName>
                                          <p:attrName>ppt_y</p:attrName>
                                        </p:attrNameLst>
                                      </p:cBhvr>
                                      <p:rCtr x="-2917" y="556"/>
                                    </p:animMotion>
                                  </p:childTnLst>
                                </p:cTn>
                              </p:par>
                              <p:par>
                                <p:cTn id="126" presetID="0" presetClass="path" presetSubtype="0" accel="50000" decel="50000" fill="hold" grpId="0" nodeType="withEffect">
                                  <p:stCondLst>
                                    <p:cond delay="0"/>
                                  </p:stCondLst>
                                  <p:childTnLst>
                                    <p:animMotion origin="layout" path="M -6.25E-7 2.22222E-6 L -0.05833 0.01111 " pathEditMode="relative" rAng="0" ptsTypes="AA">
                                      <p:cBhvr>
                                        <p:cTn id="127" dur="2000" fill="hold"/>
                                        <p:tgtEl>
                                          <p:spTgt spid="2179"/>
                                        </p:tgtEl>
                                        <p:attrNameLst>
                                          <p:attrName>ppt_x</p:attrName>
                                          <p:attrName>ppt_y</p:attrName>
                                        </p:attrNameLst>
                                      </p:cBhvr>
                                      <p:rCtr x="-2917" y="556"/>
                                    </p:animMotion>
                                  </p:childTnLst>
                                </p:cTn>
                              </p:par>
                              <p:par>
                                <p:cTn id="128" presetID="0" presetClass="path" presetSubtype="0" accel="50000" decel="50000" fill="hold" nodeType="withEffect">
                                  <p:stCondLst>
                                    <p:cond delay="0"/>
                                  </p:stCondLst>
                                  <p:childTnLst>
                                    <p:animMotion origin="layout" path="M -1.04167E-6 2.22222E-6 L -0.04167 0.01111 " pathEditMode="relative" rAng="0" ptsTypes="AA">
                                      <p:cBhvr>
                                        <p:cTn id="129" dur="2000" fill="hold"/>
                                        <p:tgtEl>
                                          <p:spTgt spid="2170"/>
                                        </p:tgtEl>
                                        <p:attrNameLst>
                                          <p:attrName>ppt_x</p:attrName>
                                          <p:attrName>ppt_y</p:attrName>
                                        </p:attrNameLst>
                                      </p:cBhvr>
                                      <p:rCtr x="-2083" y="556"/>
                                    </p:animMotion>
                                  </p:childTnLst>
                                </p:cTn>
                              </p:par>
                              <p:par>
                                <p:cTn id="130" presetID="0" presetClass="path" presetSubtype="0" accel="50000" decel="50000" fill="hold" grpId="0" nodeType="withEffect">
                                  <p:stCondLst>
                                    <p:cond delay="0"/>
                                  </p:stCondLst>
                                  <p:childTnLst>
                                    <p:animMotion origin="layout" path="M -1.04167E-6 2.22222E-6 L -0.04167 0.01111 " pathEditMode="relative" rAng="0" ptsTypes="AA">
                                      <p:cBhvr>
                                        <p:cTn id="131" dur="2000" fill="hold"/>
                                        <p:tgtEl>
                                          <p:spTgt spid="2169"/>
                                        </p:tgtEl>
                                        <p:attrNameLst>
                                          <p:attrName>ppt_x</p:attrName>
                                          <p:attrName>ppt_y</p:attrName>
                                        </p:attrNameLst>
                                      </p:cBhvr>
                                      <p:rCtr x="-2083" y="556"/>
                                    </p:animMotion>
                                  </p:childTnLst>
                                </p:cTn>
                              </p:par>
                              <p:par>
                                <p:cTn id="132" presetID="0" presetClass="path" presetSubtype="0" accel="50000" decel="50000" fill="hold" nodeType="withEffect">
                                  <p:stCondLst>
                                    <p:cond delay="0"/>
                                  </p:stCondLst>
                                  <p:childTnLst>
                                    <p:animMotion origin="layout" path="M -3.54167E-6 4.07407E-6 L 0.025 -0.03334 " pathEditMode="relative" rAng="0" ptsTypes="AA">
                                      <p:cBhvr>
                                        <p:cTn id="133" dur="2000" fill="hold"/>
                                        <p:tgtEl>
                                          <p:spTgt spid="2260"/>
                                        </p:tgtEl>
                                        <p:attrNameLst>
                                          <p:attrName>ppt_x</p:attrName>
                                          <p:attrName>ppt_y</p:attrName>
                                        </p:attrNameLst>
                                      </p:cBhvr>
                                      <p:rCtr x="1250" y="-1667"/>
                                    </p:animMotion>
                                  </p:childTnLst>
                                </p:cTn>
                              </p:par>
                              <p:par>
                                <p:cTn id="134" presetID="0" presetClass="path" presetSubtype="0" accel="50000" decel="50000" fill="hold" grpId="0" nodeType="withEffect">
                                  <p:stCondLst>
                                    <p:cond delay="0"/>
                                  </p:stCondLst>
                                  <p:childTnLst>
                                    <p:animMotion origin="layout" path="M -3.54167E-6 4.07407E-6 L 0.025 -0.03334 " pathEditMode="relative" rAng="0" ptsTypes="AA">
                                      <p:cBhvr>
                                        <p:cTn id="135" dur="2000" fill="hold"/>
                                        <p:tgtEl>
                                          <p:spTgt spid="2259"/>
                                        </p:tgtEl>
                                        <p:attrNameLst>
                                          <p:attrName>ppt_x</p:attrName>
                                          <p:attrName>ppt_y</p:attrName>
                                        </p:attrNameLst>
                                      </p:cBhvr>
                                      <p:rCtr x="1250" y="-1667"/>
                                    </p:animMotion>
                                  </p:childTnLst>
                                </p:cTn>
                              </p:par>
                              <p:par>
                                <p:cTn id="136" presetID="0" presetClass="path" presetSubtype="0" accel="50000" decel="50000" fill="hold" nodeType="withEffect">
                                  <p:stCondLst>
                                    <p:cond delay="0"/>
                                  </p:stCondLst>
                                  <p:childTnLst>
                                    <p:animMotion origin="layout" path="M 2.5E-6 4.07407E-6 L 0.00833 -0.04445 " pathEditMode="relative" rAng="0" ptsTypes="AA">
                                      <p:cBhvr>
                                        <p:cTn id="137" dur="2000" fill="hold"/>
                                        <p:tgtEl>
                                          <p:spTgt spid="2296"/>
                                        </p:tgtEl>
                                        <p:attrNameLst>
                                          <p:attrName>ppt_x</p:attrName>
                                          <p:attrName>ppt_y</p:attrName>
                                        </p:attrNameLst>
                                      </p:cBhvr>
                                      <p:rCtr x="417" y="-2222"/>
                                    </p:animMotion>
                                  </p:childTnLst>
                                </p:cTn>
                              </p:par>
                              <p:par>
                                <p:cTn id="138" presetID="0" presetClass="path" presetSubtype="0" accel="50000" decel="50000" fill="hold" grpId="1" nodeType="withEffect">
                                  <p:stCondLst>
                                    <p:cond delay="0"/>
                                  </p:stCondLst>
                                  <p:childTnLst>
                                    <p:animMotion origin="layout" path="M -4.58333E-6 4.07407E-6 L 0.00834 -0.04445 " pathEditMode="relative" rAng="0" ptsTypes="AA">
                                      <p:cBhvr>
                                        <p:cTn id="139" dur="2000" fill="hold"/>
                                        <p:tgtEl>
                                          <p:spTgt spid="2295"/>
                                        </p:tgtEl>
                                        <p:attrNameLst>
                                          <p:attrName>ppt_x</p:attrName>
                                          <p:attrName>ppt_y</p:attrName>
                                        </p:attrNameLst>
                                      </p:cBhvr>
                                      <p:rCtr x="417" y="-2222"/>
                                    </p:animMotion>
                                  </p:childTnLst>
                                </p:cTn>
                              </p:par>
                              <p:par>
                                <p:cTn id="140" presetID="0" presetClass="path" presetSubtype="0" accel="50000" decel="50000" fill="hold" nodeType="withEffect">
                                  <p:stCondLst>
                                    <p:cond delay="0"/>
                                  </p:stCondLst>
                                  <p:childTnLst>
                                    <p:animMotion origin="layout" path="M 3.75E-6 1.48148E-6 L 0.03333 1.48148E-6 " pathEditMode="relative" rAng="0" ptsTypes="AA">
                                      <p:cBhvr>
                                        <p:cTn id="141" dur="2000" fill="hold"/>
                                        <p:tgtEl>
                                          <p:spTgt spid="2215"/>
                                        </p:tgtEl>
                                        <p:attrNameLst>
                                          <p:attrName>ppt_x</p:attrName>
                                          <p:attrName>ppt_y</p:attrName>
                                        </p:attrNameLst>
                                      </p:cBhvr>
                                      <p:rCtr x="1667" y="0"/>
                                    </p:animMotion>
                                  </p:childTnLst>
                                </p:cTn>
                              </p:par>
                              <p:par>
                                <p:cTn id="142" presetID="0" presetClass="path" presetSubtype="0" accel="50000" decel="50000" fill="hold" grpId="0" nodeType="withEffect">
                                  <p:stCondLst>
                                    <p:cond delay="0"/>
                                  </p:stCondLst>
                                  <p:childTnLst>
                                    <p:animMotion origin="layout" path="M 3.75E-6 0 L 0.03333 0 " pathEditMode="relative" rAng="0" ptsTypes="AA">
                                      <p:cBhvr>
                                        <p:cTn id="143" dur="2000" fill="hold"/>
                                        <p:tgtEl>
                                          <p:spTgt spid="2214"/>
                                        </p:tgtEl>
                                        <p:attrNameLst>
                                          <p:attrName>ppt_x</p:attrName>
                                          <p:attrName>ppt_y</p:attrName>
                                        </p:attrNameLst>
                                      </p:cBhvr>
                                      <p:rCtr x="1667" y="0"/>
                                    </p:animMotion>
                                  </p:childTnLst>
                                </p:cTn>
                              </p:par>
                              <p:par>
                                <p:cTn id="144" presetID="0" presetClass="path" presetSubtype="0" accel="50000" decel="50000" fill="hold" nodeType="withEffect">
                                  <p:stCondLst>
                                    <p:cond delay="0"/>
                                  </p:stCondLst>
                                  <p:childTnLst>
                                    <p:animMotion origin="layout" path="M -3.125E-6 4.07407E-6 L -0.025 0.05555 " pathEditMode="relative" rAng="0" ptsTypes="AA">
                                      <p:cBhvr>
                                        <p:cTn id="145" dur="2000" fill="hold"/>
                                        <p:tgtEl>
                                          <p:spTgt spid="2195"/>
                                        </p:tgtEl>
                                        <p:attrNameLst>
                                          <p:attrName>ppt_x</p:attrName>
                                          <p:attrName>ppt_y</p:attrName>
                                        </p:attrNameLst>
                                      </p:cBhvr>
                                      <p:rCtr x="-1250" y="2778"/>
                                    </p:animMotion>
                                  </p:childTnLst>
                                </p:cTn>
                              </p:par>
                              <p:par>
                                <p:cTn id="146" presetID="0" presetClass="path" presetSubtype="0" accel="50000" decel="50000" fill="hold" grpId="0" nodeType="withEffect">
                                  <p:stCondLst>
                                    <p:cond delay="0"/>
                                  </p:stCondLst>
                                  <p:childTnLst>
                                    <p:animMotion origin="layout" path="M -3.125E-6 4.07407E-6 L -0.025 0.05555 " pathEditMode="relative" rAng="0" ptsTypes="AA">
                                      <p:cBhvr>
                                        <p:cTn id="147" dur="2000" fill="hold"/>
                                        <p:tgtEl>
                                          <p:spTgt spid="2194"/>
                                        </p:tgtEl>
                                        <p:attrNameLst>
                                          <p:attrName>ppt_x</p:attrName>
                                          <p:attrName>ppt_y</p:attrName>
                                        </p:attrNameLst>
                                      </p:cBhvr>
                                      <p:rCtr x="-1250" y="2778"/>
                                    </p:animMotion>
                                  </p:childTnLst>
                                </p:cTn>
                              </p:par>
                              <p:par>
                                <p:cTn id="148" presetID="0" presetClass="path" presetSubtype="0" accel="50000" decel="50000" fill="hold" nodeType="withEffect">
                                  <p:stCondLst>
                                    <p:cond delay="0"/>
                                  </p:stCondLst>
                                  <p:childTnLst>
                                    <p:animMotion origin="layout" path="M 2.08333E-6 -4.81481E-6 L -0.03334 -0.08888 " pathEditMode="relative" rAng="0" ptsTypes="AA">
                                      <p:cBhvr>
                                        <p:cTn id="149" dur="2000" fill="hold"/>
                                        <p:tgtEl>
                                          <p:spTgt spid="2240"/>
                                        </p:tgtEl>
                                        <p:attrNameLst>
                                          <p:attrName>ppt_x</p:attrName>
                                          <p:attrName>ppt_y</p:attrName>
                                        </p:attrNameLst>
                                      </p:cBhvr>
                                      <p:rCtr x="-1667" y="-4444"/>
                                    </p:animMotion>
                                  </p:childTnLst>
                                </p:cTn>
                              </p:par>
                              <p:par>
                                <p:cTn id="150" presetID="0" presetClass="path" presetSubtype="0" accel="50000" decel="50000" fill="hold" grpId="0" nodeType="withEffect">
                                  <p:stCondLst>
                                    <p:cond delay="0"/>
                                  </p:stCondLst>
                                  <p:childTnLst>
                                    <p:animMotion origin="layout" path="M 2.08333E-6 -4.81481E-6 L -0.03334 -0.08888 " pathEditMode="relative" rAng="0" ptsTypes="AA">
                                      <p:cBhvr>
                                        <p:cTn id="151" dur="2000" fill="hold"/>
                                        <p:tgtEl>
                                          <p:spTgt spid="2239"/>
                                        </p:tgtEl>
                                        <p:attrNameLst>
                                          <p:attrName>ppt_x</p:attrName>
                                          <p:attrName>ppt_y</p:attrName>
                                        </p:attrNameLst>
                                      </p:cBhvr>
                                      <p:rCtr x="-1667" y="-4444"/>
                                    </p:animMotion>
                                  </p:childTnLst>
                                </p:cTn>
                              </p:par>
                              <p:par>
                                <p:cTn id="152" presetID="0" presetClass="path" presetSubtype="0" accel="50000" decel="50000" fill="hold" nodeType="withEffect">
                                  <p:stCondLst>
                                    <p:cond delay="0"/>
                                  </p:stCondLst>
                                  <p:childTnLst>
                                    <p:animMotion origin="layout" path="M -3.75E-6 -3.7037E-6 L 0.00834 -0.04444 " pathEditMode="relative" rAng="0" ptsTypes="AA">
                                      <p:cBhvr>
                                        <p:cTn id="153" dur="2000" fill="hold"/>
                                        <p:tgtEl>
                                          <p:spTgt spid="2210"/>
                                        </p:tgtEl>
                                        <p:attrNameLst>
                                          <p:attrName>ppt_x</p:attrName>
                                          <p:attrName>ppt_y</p:attrName>
                                        </p:attrNameLst>
                                      </p:cBhvr>
                                      <p:rCtr x="417" y="-2222"/>
                                    </p:animMotion>
                                  </p:childTnLst>
                                </p:cTn>
                              </p:par>
                              <p:par>
                                <p:cTn id="154" presetID="0" presetClass="path" presetSubtype="0" accel="50000" decel="50000" fill="hold" grpId="0" nodeType="withEffect">
                                  <p:stCondLst>
                                    <p:cond delay="0"/>
                                  </p:stCondLst>
                                  <p:childTnLst>
                                    <p:animMotion origin="layout" path="M -3.75E-6 4.81481E-6 L 0.00834 -0.04445 " pathEditMode="relative" rAng="0" ptsTypes="AA">
                                      <p:cBhvr>
                                        <p:cTn id="155" dur="2000" fill="hold"/>
                                        <p:tgtEl>
                                          <p:spTgt spid="2209"/>
                                        </p:tgtEl>
                                        <p:attrNameLst>
                                          <p:attrName>ppt_x</p:attrName>
                                          <p:attrName>ppt_y</p:attrName>
                                        </p:attrNameLst>
                                      </p:cBhvr>
                                      <p:rCtr x="417" y="-2222"/>
                                    </p:animMotion>
                                  </p:childTnLst>
                                </p:cTn>
                              </p:par>
                              <p:par>
                                <p:cTn id="156" presetID="0" presetClass="path" presetSubtype="0" accel="50000" decel="50000" fill="hold" nodeType="withEffect">
                                  <p:stCondLst>
                                    <p:cond delay="0"/>
                                  </p:stCondLst>
                                  <p:childTnLst>
                                    <p:animMotion origin="layout" path="M 3.54167E-6 2.22222E-6 L 3.54167E-6 -0.05556 " pathEditMode="relative" rAng="0" ptsTypes="AA">
                                      <p:cBhvr>
                                        <p:cTn id="157" dur="2000" fill="hold"/>
                                        <p:tgtEl>
                                          <p:spTgt spid="2284"/>
                                        </p:tgtEl>
                                        <p:attrNameLst>
                                          <p:attrName>ppt_x</p:attrName>
                                          <p:attrName>ppt_y</p:attrName>
                                        </p:attrNameLst>
                                      </p:cBhvr>
                                      <p:rCtr x="0" y="-2778"/>
                                    </p:animMotion>
                                  </p:childTnLst>
                                </p:cTn>
                              </p:par>
                              <p:par>
                                <p:cTn id="158" presetID="0" presetClass="path" presetSubtype="0" accel="50000" decel="50000" fill="hold" grpId="1" nodeType="withEffect">
                                  <p:stCondLst>
                                    <p:cond delay="0"/>
                                  </p:stCondLst>
                                  <p:childTnLst>
                                    <p:animMotion origin="layout" path="M 3.54167E-6 3.7037E-7 L 3.54167E-6 -0.05556 " pathEditMode="relative" rAng="0" ptsTypes="AA">
                                      <p:cBhvr>
                                        <p:cTn id="159" dur="2000" fill="hold"/>
                                        <p:tgtEl>
                                          <p:spTgt spid="2283"/>
                                        </p:tgtEl>
                                        <p:attrNameLst>
                                          <p:attrName>ppt_x</p:attrName>
                                          <p:attrName>ppt_y</p:attrName>
                                        </p:attrNameLst>
                                      </p:cBhvr>
                                      <p:rCtr x="0" y="-2778"/>
                                    </p:animMotion>
                                  </p:childTnLst>
                                </p:cTn>
                              </p:par>
                              <p:par>
                                <p:cTn id="160" presetID="0" presetClass="path" presetSubtype="0" accel="50000" decel="50000" fill="hold" nodeType="withEffect">
                                  <p:stCondLst>
                                    <p:cond delay="0"/>
                                  </p:stCondLst>
                                  <p:childTnLst>
                                    <p:animMotion origin="layout" path="M 2.5E-6 -3.7037E-6 L -0.025 -0.02222 " pathEditMode="relative" rAng="0" ptsTypes="AA">
                                      <p:cBhvr>
                                        <p:cTn id="161" dur="2000" fill="hold"/>
                                        <p:tgtEl>
                                          <p:spTgt spid="2220"/>
                                        </p:tgtEl>
                                        <p:attrNameLst>
                                          <p:attrName>ppt_x</p:attrName>
                                          <p:attrName>ppt_y</p:attrName>
                                        </p:attrNameLst>
                                      </p:cBhvr>
                                      <p:rCtr x="-1250" y="-1111"/>
                                    </p:animMotion>
                                  </p:childTnLst>
                                </p:cTn>
                              </p:par>
                              <p:par>
                                <p:cTn id="162" presetID="0" presetClass="path" presetSubtype="0" accel="50000" decel="50000" fill="hold" grpId="0" nodeType="withEffect">
                                  <p:stCondLst>
                                    <p:cond delay="0"/>
                                  </p:stCondLst>
                                  <p:childTnLst>
                                    <p:animMotion origin="layout" path="M 2.5E-6 4.81481E-6 L -0.025 -0.02223 " pathEditMode="relative" rAng="0" ptsTypes="AA">
                                      <p:cBhvr>
                                        <p:cTn id="163" dur="2000" fill="hold"/>
                                        <p:tgtEl>
                                          <p:spTgt spid="2219"/>
                                        </p:tgtEl>
                                        <p:attrNameLst>
                                          <p:attrName>ppt_x</p:attrName>
                                          <p:attrName>ppt_y</p:attrName>
                                        </p:attrNameLst>
                                      </p:cBhvr>
                                      <p:rCtr x="-1250" y="-1111"/>
                                    </p:animMotion>
                                  </p:childTnLst>
                                </p:cTn>
                              </p:par>
                              <p:par>
                                <p:cTn id="164" presetID="9" presetClass="entr" presetSubtype="0" fill="hold" nodeType="withEffect">
                                  <p:stCondLst>
                                    <p:cond delay="0"/>
                                  </p:stCondLst>
                                  <p:childTnLst>
                                    <p:set>
                                      <p:cBhvr>
                                        <p:cTn id="165" dur="1" fill="hold">
                                          <p:stCondLst>
                                            <p:cond delay="0"/>
                                          </p:stCondLst>
                                        </p:cTn>
                                        <p:tgtEl>
                                          <p:spTgt spid="2310">
                                            <p:txEl>
                                              <p:pRg st="2" end="2"/>
                                            </p:txEl>
                                          </p:spTgt>
                                        </p:tgtEl>
                                        <p:attrNameLst>
                                          <p:attrName>style.visibility</p:attrName>
                                        </p:attrNameLst>
                                      </p:cBhvr>
                                      <p:to>
                                        <p:strVal val="visible"/>
                                      </p:to>
                                    </p:set>
                                    <p:animEffect transition="in" filter="dissolve">
                                      <p:cBhvr>
                                        <p:cTn id="166" dur="500"/>
                                        <p:tgtEl>
                                          <p:spTgt spid="2310">
                                            <p:txEl>
                                              <p:pRg st="2" end="2"/>
                                            </p:txEl>
                                          </p:spTgt>
                                        </p:tgtEl>
                                      </p:cBhvr>
                                    </p:animEffect>
                                  </p:childTnLst>
                                </p:cTn>
                              </p:par>
                              <p:par>
                                <p:cTn id="167" presetID="1" presetClass="entr" presetSubtype="0" fill="hold" nodeType="withEffect">
                                  <p:stCondLst>
                                    <p:cond delay="0"/>
                                  </p:stCondLst>
                                  <p:childTnLst>
                                    <p:set>
                                      <p:cBhvr>
                                        <p:cTn id="168" dur="1" fill="hold">
                                          <p:stCondLst>
                                            <p:cond delay="0"/>
                                          </p:stCondLst>
                                        </p:cTn>
                                        <p:tgtEl>
                                          <p:spTgt spid="231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9" presetClass="exit" presetSubtype="0" fill="hold" grpId="1" nodeType="clickEffect">
                                  <p:stCondLst>
                                    <p:cond delay="0"/>
                                  </p:stCondLst>
                                  <p:childTnLst>
                                    <p:animEffect transition="out" filter="dissolve">
                                      <p:cBhvr>
                                        <p:cTn id="172" dur="2000"/>
                                        <p:tgtEl>
                                          <p:spTgt spid="2234"/>
                                        </p:tgtEl>
                                      </p:cBhvr>
                                    </p:animEffect>
                                    <p:set>
                                      <p:cBhvr>
                                        <p:cTn id="173" dur="1" fill="hold">
                                          <p:stCondLst>
                                            <p:cond delay="1999"/>
                                          </p:stCondLst>
                                        </p:cTn>
                                        <p:tgtEl>
                                          <p:spTgt spid="2234"/>
                                        </p:tgtEl>
                                        <p:attrNameLst>
                                          <p:attrName>style.visibility</p:attrName>
                                        </p:attrNameLst>
                                      </p:cBhvr>
                                      <p:to>
                                        <p:strVal val="hidden"/>
                                      </p:to>
                                    </p:set>
                                  </p:childTnLst>
                                </p:cTn>
                              </p:par>
                              <p:par>
                                <p:cTn id="174" presetID="9" presetClass="exit" presetSubtype="0" fill="hold" grpId="1" nodeType="withEffect">
                                  <p:stCondLst>
                                    <p:cond delay="0"/>
                                  </p:stCondLst>
                                  <p:childTnLst>
                                    <p:animEffect transition="out" filter="dissolve">
                                      <p:cBhvr>
                                        <p:cTn id="175" dur="2000"/>
                                        <p:tgtEl>
                                          <p:spTgt spid="2269"/>
                                        </p:tgtEl>
                                      </p:cBhvr>
                                    </p:animEffect>
                                    <p:set>
                                      <p:cBhvr>
                                        <p:cTn id="176" dur="1" fill="hold">
                                          <p:stCondLst>
                                            <p:cond delay="1999"/>
                                          </p:stCondLst>
                                        </p:cTn>
                                        <p:tgtEl>
                                          <p:spTgt spid="2269"/>
                                        </p:tgtEl>
                                        <p:attrNameLst>
                                          <p:attrName>style.visibility</p:attrName>
                                        </p:attrNameLst>
                                      </p:cBhvr>
                                      <p:to>
                                        <p:strVal val="hidden"/>
                                      </p:to>
                                    </p:set>
                                  </p:childTnLst>
                                </p:cTn>
                              </p:par>
                              <p:par>
                                <p:cTn id="177" presetID="9" presetClass="exit" presetSubtype="0" fill="hold" grpId="1" nodeType="withEffect">
                                  <p:stCondLst>
                                    <p:cond delay="0"/>
                                  </p:stCondLst>
                                  <p:childTnLst>
                                    <p:animEffect transition="out" filter="dissolve">
                                      <p:cBhvr>
                                        <p:cTn id="178" dur="2000"/>
                                        <p:tgtEl>
                                          <p:spTgt spid="2287"/>
                                        </p:tgtEl>
                                      </p:cBhvr>
                                    </p:animEffect>
                                    <p:set>
                                      <p:cBhvr>
                                        <p:cTn id="179" dur="1" fill="hold">
                                          <p:stCondLst>
                                            <p:cond delay="1999"/>
                                          </p:stCondLst>
                                        </p:cTn>
                                        <p:tgtEl>
                                          <p:spTgt spid="2287"/>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2000"/>
                                        <p:tgtEl>
                                          <p:spTgt spid="2189"/>
                                        </p:tgtEl>
                                      </p:cBhvr>
                                    </p:animEffect>
                                    <p:set>
                                      <p:cBhvr>
                                        <p:cTn id="182" dur="1" fill="hold">
                                          <p:stCondLst>
                                            <p:cond delay="1999"/>
                                          </p:stCondLst>
                                        </p:cTn>
                                        <p:tgtEl>
                                          <p:spTgt spid="2189"/>
                                        </p:tgtEl>
                                        <p:attrNameLst>
                                          <p:attrName>style.visibility</p:attrName>
                                        </p:attrNameLst>
                                      </p:cBhvr>
                                      <p:to>
                                        <p:strVal val="hidden"/>
                                      </p:to>
                                    </p:set>
                                  </p:childTnLst>
                                </p:cTn>
                              </p:par>
                              <p:par>
                                <p:cTn id="183" presetID="9" presetClass="exit" presetSubtype="0" fill="hold" grpId="1" nodeType="withEffect">
                                  <p:stCondLst>
                                    <p:cond delay="0"/>
                                  </p:stCondLst>
                                  <p:childTnLst>
                                    <p:animEffect transition="out" filter="dissolve">
                                      <p:cBhvr>
                                        <p:cTn id="184" dur="2000"/>
                                        <p:tgtEl>
                                          <p:spTgt spid="2174"/>
                                        </p:tgtEl>
                                      </p:cBhvr>
                                    </p:animEffect>
                                    <p:set>
                                      <p:cBhvr>
                                        <p:cTn id="185" dur="1" fill="hold">
                                          <p:stCondLst>
                                            <p:cond delay="1999"/>
                                          </p:stCondLst>
                                        </p:cTn>
                                        <p:tgtEl>
                                          <p:spTgt spid="2174"/>
                                        </p:tgtEl>
                                        <p:attrNameLst>
                                          <p:attrName>style.visibility</p:attrName>
                                        </p:attrNameLst>
                                      </p:cBhvr>
                                      <p:to>
                                        <p:strVal val="hidden"/>
                                      </p:to>
                                    </p:set>
                                  </p:childTnLst>
                                </p:cTn>
                              </p:par>
                              <p:par>
                                <p:cTn id="186" presetID="9" presetClass="exit" presetSubtype="0" fill="hold" grpId="0" nodeType="withEffect">
                                  <p:stCondLst>
                                    <p:cond delay="0"/>
                                  </p:stCondLst>
                                  <p:childTnLst>
                                    <p:animEffect transition="out" filter="dissolve">
                                      <p:cBhvr>
                                        <p:cTn id="187" dur="2000"/>
                                        <p:tgtEl>
                                          <p:spTgt spid="2159"/>
                                        </p:tgtEl>
                                      </p:cBhvr>
                                    </p:animEffect>
                                    <p:set>
                                      <p:cBhvr>
                                        <p:cTn id="188" dur="1" fill="hold">
                                          <p:stCondLst>
                                            <p:cond delay="1999"/>
                                          </p:stCondLst>
                                        </p:cTn>
                                        <p:tgtEl>
                                          <p:spTgt spid="2159"/>
                                        </p:tgtEl>
                                        <p:attrNameLst>
                                          <p:attrName>style.visibility</p:attrName>
                                        </p:attrNameLst>
                                      </p:cBhvr>
                                      <p:to>
                                        <p:strVal val="hidden"/>
                                      </p:to>
                                    </p:set>
                                  </p:childTnLst>
                                </p:cTn>
                              </p:par>
                              <p:par>
                                <p:cTn id="189" presetID="9" presetClass="exit" presetSubtype="0" fill="hold" grpId="1" nodeType="withEffect">
                                  <p:stCondLst>
                                    <p:cond delay="0"/>
                                  </p:stCondLst>
                                  <p:childTnLst>
                                    <p:animEffect transition="out" filter="dissolve">
                                      <p:cBhvr>
                                        <p:cTn id="190" dur="2000"/>
                                        <p:tgtEl>
                                          <p:spTgt spid="2194"/>
                                        </p:tgtEl>
                                      </p:cBhvr>
                                    </p:animEffect>
                                    <p:set>
                                      <p:cBhvr>
                                        <p:cTn id="191" dur="1" fill="hold">
                                          <p:stCondLst>
                                            <p:cond delay="1999"/>
                                          </p:stCondLst>
                                        </p:cTn>
                                        <p:tgtEl>
                                          <p:spTgt spid="2194"/>
                                        </p:tgtEl>
                                        <p:attrNameLst>
                                          <p:attrName>style.visibility</p:attrName>
                                        </p:attrNameLst>
                                      </p:cBhvr>
                                      <p:to>
                                        <p:strVal val="hidden"/>
                                      </p:to>
                                    </p:set>
                                  </p:childTnLst>
                                </p:cTn>
                              </p:par>
                              <p:par>
                                <p:cTn id="192" presetID="9" presetClass="exit" presetSubtype="0" fill="hold" grpId="2" nodeType="withEffect">
                                  <p:stCondLst>
                                    <p:cond delay="0"/>
                                  </p:stCondLst>
                                  <p:childTnLst>
                                    <p:animEffect transition="out" filter="dissolve">
                                      <p:cBhvr>
                                        <p:cTn id="193" dur="2000"/>
                                        <p:tgtEl>
                                          <p:spTgt spid="2291"/>
                                        </p:tgtEl>
                                      </p:cBhvr>
                                    </p:animEffect>
                                    <p:set>
                                      <p:cBhvr>
                                        <p:cTn id="194" dur="1" fill="hold">
                                          <p:stCondLst>
                                            <p:cond delay="1999"/>
                                          </p:stCondLst>
                                        </p:cTn>
                                        <p:tgtEl>
                                          <p:spTgt spid="2291"/>
                                        </p:tgtEl>
                                        <p:attrNameLst>
                                          <p:attrName>style.visibility</p:attrName>
                                        </p:attrNameLst>
                                      </p:cBhvr>
                                      <p:to>
                                        <p:strVal val="hidden"/>
                                      </p:to>
                                    </p:set>
                                  </p:childTnLst>
                                </p:cTn>
                              </p:par>
                              <p:par>
                                <p:cTn id="195" presetID="9" presetClass="exit" presetSubtype="0" fill="hold" grpId="1" nodeType="withEffect">
                                  <p:stCondLst>
                                    <p:cond delay="0"/>
                                  </p:stCondLst>
                                  <p:childTnLst>
                                    <p:animEffect transition="out" filter="dissolve">
                                      <p:cBhvr>
                                        <p:cTn id="196" dur="2000"/>
                                        <p:tgtEl>
                                          <p:spTgt spid="2254"/>
                                        </p:tgtEl>
                                      </p:cBhvr>
                                    </p:animEffect>
                                    <p:set>
                                      <p:cBhvr>
                                        <p:cTn id="197" dur="1" fill="hold">
                                          <p:stCondLst>
                                            <p:cond delay="1999"/>
                                          </p:stCondLst>
                                        </p:cTn>
                                        <p:tgtEl>
                                          <p:spTgt spid="2254"/>
                                        </p:tgtEl>
                                        <p:attrNameLst>
                                          <p:attrName>style.visibility</p:attrName>
                                        </p:attrNameLst>
                                      </p:cBhvr>
                                      <p:to>
                                        <p:strVal val="hidden"/>
                                      </p:to>
                                    </p:set>
                                  </p:childTnLst>
                                </p:cTn>
                              </p:par>
                              <p:par>
                                <p:cTn id="198" presetID="9" presetClass="exit" presetSubtype="0" fill="hold" grpId="1" nodeType="withEffect">
                                  <p:stCondLst>
                                    <p:cond delay="0"/>
                                  </p:stCondLst>
                                  <p:childTnLst>
                                    <p:animEffect transition="out" filter="dissolve">
                                      <p:cBhvr>
                                        <p:cTn id="199" dur="2000"/>
                                        <p:tgtEl>
                                          <p:spTgt spid="2264"/>
                                        </p:tgtEl>
                                      </p:cBhvr>
                                    </p:animEffect>
                                    <p:set>
                                      <p:cBhvr>
                                        <p:cTn id="200" dur="1" fill="hold">
                                          <p:stCondLst>
                                            <p:cond delay="1999"/>
                                          </p:stCondLst>
                                        </p:cTn>
                                        <p:tgtEl>
                                          <p:spTgt spid="2264"/>
                                        </p:tgtEl>
                                        <p:attrNameLst>
                                          <p:attrName>style.visibility</p:attrName>
                                        </p:attrNameLst>
                                      </p:cBhvr>
                                      <p:to>
                                        <p:strVal val="hidden"/>
                                      </p:to>
                                    </p:set>
                                  </p:childTnLst>
                                </p:cTn>
                              </p:par>
                              <p:par>
                                <p:cTn id="201" presetID="9" presetClass="exit" presetSubtype="0" fill="hold" grpId="2" nodeType="withEffect">
                                  <p:stCondLst>
                                    <p:cond delay="0"/>
                                  </p:stCondLst>
                                  <p:childTnLst>
                                    <p:animEffect transition="out" filter="dissolve">
                                      <p:cBhvr>
                                        <p:cTn id="202" dur="2000"/>
                                        <p:tgtEl>
                                          <p:spTgt spid="2303"/>
                                        </p:tgtEl>
                                      </p:cBhvr>
                                    </p:animEffect>
                                    <p:set>
                                      <p:cBhvr>
                                        <p:cTn id="203" dur="1" fill="hold">
                                          <p:stCondLst>
                                            <p:cond delay="1999"/>
                                          </p:stCondLst>
                                        </p:cTn>
                                        <p:tgtEl>
                                          <p:spTgt spid="2303"/>
                                        </p:tgtEl>
                                        <p:attrNameLst>
                                          <p:attrName>style.visibility</p:attrName>
                                        </p:attrNameLst>
                                      </p:cBhvr>
                                      <p:to>
                                        <p:strVal val="hidden"/>
                                      </p:to>
                                    </p:set>
                                  </p:childTnLst>
                                </p:cTn>
                              </p:par>
                              <p:par>
                                <p:cTn id="204" presetID="9" presetClass="exit" presetSubtype="0" fill="hold" grpId="1" nodeType="withEffect">
                                  <p:stCondLst>
                                    <p:cond delay="0"/>
                                  </p:stCondLst>
                                  <p:childTnLst>
                                    <p:animEffect transition="out" filter="dissolve">
                                      <p:cBhvr>
                                        <p:cTn id="205" dur="2000"/>
                                        <p:tgtEl>
                                          <p:spTgt spid="2214"/>
                                        </p:tgtEl>
                                      </p:cBhvr>
                                    </p:animEffect>
                                    <p:set>
                                      <p:cBhvr>
                                        <p:cTn id="206" dur="1" fill="hold">
                                          <p:stCondLst>
                                            <p:cond delay="1999"/>
                                          </p:stCondLst>
                                        </p:cTn>
                                        <p:tgtEl>
                                          <p:spTgt spid="2214"/>
                                        </p:tgtEl>
                                        <p:attrNameLst>
                                          <p:attrName>style.visibility</p:attrName>
                                        </p:attrNameLst>
                                      </p:cBhvr>
                                      <p:to>
                                        <p:strVal val="hidden"/>
                                      </p:to>
                                    </p:set>
                                  </p:childTnLst>
                                </p:cTn>
                              </p:par>
                              <p:par>
                                <p:cTn id="207" presetID="9" presetClass="exit" presetSubtype="0" fill="hold" grpId="1" nodeType="withEffect">
                                  <p:stCondLst>
                                    <p:cond delay="0"/>
                                  </p:stCondLst>
                                  <p:childTnLst>
                                    <p:animEffect transition="out" filter="dissolve">
                                      <p:cBhvr>
                                        <p:cTn id="208" dur="2000"/>
                                        <p:tgtEl>
                                          <p:spTgt spid="2244"/>
                                        </p:tgtEl>
                                      </p:cBhvr>
                                    </p:animEffect>
                                    <p:set>
                                      <p:cBhvr>
                                        <p:cTn id="209" dur="1" fill="hold">
                                          <p:stCondLst>
                                            <p:cond delay="1999"/>
                                          </p:stCondLst>
                                        </p:cTn>
                                        <p:tgtEl>
                                          <p:spTgt spid="2244"/>
                                        </p:tgtEl>
                                        <p:attrNameLst>
                                          <p:attrName>style.visibility</p:attrName>
                                        </p:attrNameLst>
                                      </p:cBhvr>
                                      <p:to>
                                        <p:strVal val="hidden"/>
                                      </p:to>
                                    </p:set>
                                  </p:childTnLst>
                                </p:cTn>
                              </p:par>
                              <p:par>
                                <p:cTn id="210" presetID="9" presetClass="exit" presetSubtype="0" fill="hold" grpId="1" nodeType="withEffect">
                                  <p:stCondLst>
                                    <p:cond delay="0"/>
                                  </p:stCondLst>
                                  <p:childTnLst>
                                    <p:animEffect transition="out" filter="dissolve">
                                      <p:cBhvr>
                                        <p:cTn id="211" dur="2000"/>
                                        <p:tgtEl>
                                          <p:spTgt spid="2259"/>
                                        </p:tgtEl>
                                      </p:cBhvr>
                                    </p:animEffect>
                                    <p:set>
                                      <p:cBhvr>
                                        <p:cTn id="212" dur="1" fill="hold">
                                          <p:stCondLst>
                                            <p:cond delay="1999"/>
                                          </p:stCondLst>
                                        </p:cTn>
                                        <p:tgtEl>
                                          <p:spTgt spid="2259"/>
                                        </p:tgtEl>
                                        <p:attrNameLst>
                                          <p:attrName>style.visibility</p:attrName>
                                        </p:attrNameLst>
                                      </p:cBhvr>
                                      <p:to>
                                        <p:strVal val="hidden"/>
                                      </p:to>
                                    </p:set>
                                  </p:childTnLst>
                                </p:cTn>
                              </p:par>
                              <p:par>
                                <p:cTn id="213" presetID="9" presetClass="exit" presetSubtype="0" fill="hold" grpId="2" nodeType="withEffect">
                                  <p:stCondLst>
                                    <p:cond delay="0"/>
                                  </p:stCondLst>
                                  <p:childTnLst>
                                    <p:animEffect transition="out" filter="dissolve">
                                      <p:cBhvr>
                                        <p:cTn id="214" dur="2000"/>
                                        <p:tgtEl>
                                          <p:spTgt spid="2299"/>
                                        </p:tgtEl>
                                      </p:cBhvr>
                                    </p:animEffect>
                                    <p:set>
                                      <p:cBhvr>
                                        <p:cTn id="215" dur="1" fill="hold">
                                          <p:stCondLst>
                                            <p:cond delay="1999"/>
                                          </p:stCondLst>
                                        </p:cTn>
                                        <p:tgtEl>
                                          <p:spTgt spid="2299"/>
                                        </p:tgtEl>
                                        <p:attrNameLst>
                                          <p:attrName>style.visibility</p:attrName>
                                        </p:attrNameLst>
                                      </p:cBhvr>
                                      <p:to>
                                        <p:strVal val="hidden"/>
                                      </p:to>
                                    </p:set>
                                  </p:childTnLst>
                                </p:cTn>
                              </p:par>
                              <p:par>
                                <p:cTn id="216" presetID="9" presetClass="exit" presetSubtype="0" fill="hold" grpId="1" nodeType="withEffect">
                                  <p:stCondLst>
                                    <p:cond delay="0"/>
                                  </p:stCondLst>
                                  <p:childTnLst>
                                    <p:animEffect transition="out" filter="dissolve">
                                      <p:cBhvr>
                                        <p:cTn id="217" dur="2000"/>
                                        <p:tgtEl>
                                          <p:spTgt spid="2224"/>
                                        </p:tgtEl>
                                      </p:cBhvr>
                                    </p:animEffect>
                                    <p:set>
                                      <p:cBhvr>
                                        <p:cTn id="218" dur="1" fill="hold">
                                          <p:stCondLst>
                                            <p:cond delay="1999"/>
                                          </p:stCondLst>
                                        </p:cTn>
                                        <p:tgtEl>
                                          <p:spTgt spid="2224"/>
                                        </p:tgtEl>
                                        <p:attrNameLst>
                                          <p:attrName>style.visibility</p:attrName>
                                        </p:attrNameLst>
                                      </p:cBhvr>
                                      <p:to>
                                        <p:strVal val="hidden"/>
                                      </p:to>
                                    </p:set>
                                  </p:childTnLst>
                                </p:cTn>
                              </p:par>
                              <p:par>
                                <p:cTn id="219" presetID="9" presetClass="exit" presetSubtype="0" fill="hold" grpId="1" nodeType="withEffect">
                                  <p:stCondLst>
                                    <p:cond delay="0"/>
                                  </p:stCondLst>
                                  <p:childTnLst>
                                    <p:animEffect transition="out" filter="dissolve">
                                      <p:cBhvr>
                                        <p:cTn id="220" dur="2000"/>
                                        <p:tgtEl>
                                          <p:spTgt spid="2249"/>
                                        </p:tgtEl>
                                      </p:cBhvr>
                                    </p:animEffect>
                                    <p:set>
                                      <p:cBhvr>
                                        <p:cTn id="221" dur="1" fill="hold">
                                          <p:stCondLst>
                                            <p:cond delay="1999"/>
                                          </p:stCondLst>
                                        </p:cTn>
                                        <p:tgtEl>
                                          <p:spTgt spid="2249"/>
                                        </p:tgtEl>
                                        <p:attrNameLst>
                                          <p:attrName>style.visibility</p:attrName>
                                        </p:attrNameLst>
                                      </p:cBhvr>
                                      <p:to>
                                        <p:strVal val="hidden"/>
                                      </p:to>
                                    </p:set>
                                  </p:childTnLst>
                                </p:cTn>
                              </p:par>
                              <p:par>
                                <p:cTn id="222" presetID="9" presetClass="exit" presetSubtype="0" fill="hold" grpId="2" nodeType="withEffect">
                                  <p:stCondLst>
                                    <p:cond delay="0"/>
                                  </p:stCondLst>
                                  <p:childTnLst>
                                    <p:animEffect transition="out" filter="dissolve">
                                      <p:cBhvr>
                                        <p:cTn id="223" dur="2000"/>
                                        <p:tgtEl>
                                          <p:spTgt spid="2295"/>
                                        </p:tgtEl>
                                      </p:cBhvr>
                                    </p:animEffect>
                                    <p:set>
                                      <p:cBhvr>
                                        <p:cTn id="224" dur="1" fill="hold">
                                          <p:stCondLst>
                                            <p:cond delay="1999"/>
                                          </p:stCondLst>
                                        </p:cTn>
                                        <p:tgtEl>
                                          <p:spTgt spid="2295"/>
                                        </p:tgtEl>
                                        <p:attrNameLst>
                                          <p:attrName>style.visibility</p:attrName>
                                        </p:attrNameLst>
                                      </p:cBhvr>
                                      <p:to>
                                        <p:strVal val="hidden"/>
                                      </p:to>
                                    </p:set>
                                  </p:childTnLst>
                                </p:cTn>
                              </p:par>
                              <p:par>
                                <p:cTn id="225" presetID="9" presetClass="exit" presetSubtype="0" fill="hold" grpId="0" nodeType="withEffect">
                                  <p:stCondLst>
                                    <p:cond delay="0"/>
                                  </p:stCondLst>
                                  <p:childTnLst>
                                    <p:animEffect transition="out" filter="dissolve">
                                      <p:cBhvr>
                                        <p:cTn id="226" dur="2000"/>
                                        <p:tgtEl>
                                          <p:spTgt spid="2199"/>
                                        </p:tgtEl>
                                      </p:cBhvr>
                                    </p:animEffect>
                                    <p:set>
                                      <p:cBhvr>
                                        <p:cTn id="227" dur="1" fill="hold">
                                          <p:stCondLst>
                                            <p:cond delay="1999"/>
                                          </p:stCondLst>
                                        </p:cTn>
                                        <p:tgtEl>
                                          <p:spTgt spid="2199"/>
                                        </p:tgtEl>
                                        <p:attrNameLst>
                                          <p:attrName>style.visibility</p:attrName>
                                        </p:attrNameLst>
                                      </p:cBhvr>
                                      <p:to>
                                        <p:strVal val="hidden"/>
                                      </p:to>
                                    </p:set>
                                  </p:childTnLst>
                                </p:cTn>
                              </p:par>
                              <p:par>
                                <p:cTn id="228" presetID="9" presetClass="exit" presetSubtype="0" fill="hold" grpId="1" nodeType="withEffect">
                                  <p:stCondLst>
                                    <p:cond delay="0"/>
                                  </p:stCondLst>
                                  <p:childTnLst>
                                    <p:animEffect transition="out" filter="dissolve">
                                      <p:cBhvr>
                                        <p:cTn id="229" dur="2000"/>
                                        <p:tgtEl>
                                          <p:spTgt spid="2169"/>
                                        </p:tgtEl>
                                      </p:cBhvr>
                                    </p:animEffect>
                                    <p:set>
                                      <p:cBhvr>
                                        <p:cTn id="230" dur="1" fill="hold">
                                          <p:stCondLst>
                                            <p:cond delay="1999"/>
                                          </p:stCondLst>
                                        </p:cTn>
                                        <p:tgtEl>
                                          <p:spTgt spid="2169"/>
                                        </p:tgtEl>
                                        <p:attrNameLst>
                                          <p:attrName>style.visibility</p:attrName>
                                        </p:attrNameLst>
                                      </p:cBhvr>
                                      <p:to>
                                        <p:strVal val="hidden"/>
                                      </p:to>
                                    </p:set>
                                  </p:childTnLst>
                                </p:cTn>
                              </p:par>
                              <p:par>
                                <p:cTn id="231" presetID="9" presetClass="exit" presetSubtype="0" fill="hold" grpId="1" nodeType="withEffect">
                                  <p:stCondLst>
                                    <p:cond delay="0"/>
                                  </p:stCondLst>
                                  <p:childTnLst>
                                    <p:animEffect transition="out" filter="dissolve">
                                      <p:cBhvr>
                                        <p:cTn id="232" dur="2000"/>
                                        <p:tgtEl>
                                          <p:spTgt spid="2179"/>
                                        </p:tgtEl>
                                      </p:cBhvr>
                                    </p:animEffect>
                                    <p:set>
                                      <p:cBhvr>
                                        <p:cTn id="233" dur="1" fill="hold">
                                          <p:stCondLst>
                                            <p:cond delay="1999"/>
                                          </p:stCondLst>
                                        </p:cTn>
                                        <p:tgtEl>
                                          <p:spTgt spid="2179"/>
                                        </p:tgtEl>
                                        <p:attrNameLst>
                                          <p:attrName>style.visibility</p:attrName>
                                        </p:attrNameLst>
                                      </p:cBhvr>
                                      <p:to>
                                        <p:strVal val="hidden"/>
                                      </p:to>
                                    </p:set>
                                  </p:childTnLst>
                                </p:cTn>
                              </p:par>
                              <p:par>
                                <p:cTn id="234" presetID="9" presetClass="exit" presetSubtype="0" fill="hold" grpId="1" nodeType="withEffect">
                                  <p:stCondLst>
                                    <p:cond delay="0"/>
                                  </p:stCondLst>
                                  <p:childTnLst>
                                    <p:animEffect transition="out" filter="dissolve">
                                      <p:cBhvr>
                                        <p:cTn id="235" dur="2000"/>
                                        <p:tgtEl>
                                          <p:spTgt spid="2279"/>
                                        </p:tgtEl>
                                      </p:cBhvr>
                                    </p:animEffect>
                                    <p:set>
                                      <p:cBhvr>
                                        <p:cTn id="236" dur="1" fill="hold">
                                          <p:stCondLst>
                                            <p:cond delay="1999"/>
                                          </p:stCondLst>
                                        </p:cTn>
                                        <p:tgtEl>
                                          <p:spTgt spid="2279"/>
                                        </p:tgtEl>
                                        <p:attrNameLst>
                                          <p:attrName>style.visibility</p:attrName>
                                        </p:attrNameLst>
                                      </p:cBhvr>
                                      <p:to>
                                        <p:strVal val="hidden"/>
                                      </p:to>
                                    </p:set>
                                  </p:childTnLst>
                                </p:cTn>
                              </p:par>
                              <p:par>
                                <p:cTn id="237" presetID="9" presetClass="exit" presetSubtype="0" fill="hold" grpId="1" nodeType="withEffect">
                                  <p:stCondLst>
                                    <p:cond delay="0"/>
                                  </p:stCondLst>
                                  <p:childTnLst>
                                    <p:animEffect transition="out" filter="dissolve">
                                      <p:cBhvr>
                                        <p:cTn id="238" dur="2000"/>
                                        <p:tgtEl>
                                          <p:spTgt spid="2164"/>
                                        </p:tgtEl>
                                      </p:cBhvr>
                                    </p:animEffect>
                                    <p:set>
                                      <p:cBhvr>
                                        <p:cTn id="239" dur="1" fill="hold">
                                          <p:stCondLst>
                                            <p:cond delay="1999"/>
                                          </p:stCondLst>
                                        </p:cTn>
                                        <p:tgtEl>
                                          <p:spTgt spid="2164"/>
                                        </p:tgtEl>
                                        <p:attrNameLst>
                                          <p:attrName>style.visibility</p:attrName>
                                        </p:attrNameLst>
                                      </p:cBhvr>
                                      <p:to>
                                        <p:strVal val="hidden"/>
                                      </p:to>
                                    </p:set>
                                  </p:childTnLst>
                                </p:cTn>
                              </p:par>
                              <p:par>
                                <p:cTn id="240" presetID="9" presetClass="exit" presetSubtype="0" fill="hold" grpId="1" nodeType="withEffect">
                                  <p:stCondLst>
                                    <p:cond delay="0"/>
                                  </p:stCondLst>
                                  <p:childTnLst>
                                    <p:animEffect transition="out" filter="dissolve">
                                      <p:cBhvr>
                                        <p:cTn id="241" dur="2000"/>
                                        <p:tgtEl>
                                          <p:spTgt spid="2204"/>
                                        </p:tgtEl>
                                      </p:cBhvr>
                                    </p:animEffect>
                                    <p:set>
                                      <p:cBhvr>
                                        <p:cTn id="242" dur="1" fill="hold">
                                          <p:stCondLst>
                                            <p:cond delay="1999"/>
                                          </p:stCondLst>
                                        </p:cTn>
                                        <p:tgtEl>
                                          <p:spTgt spid="2204"/>
                                        </p:tgtEl>
                                        <p:attrNameLst>
                                          <p:attrName>style.visibility</p:attrName>
                                        </p:attrNameLst>
                                      </p:cBhvr>
                                      <p:to>
                                        <p:strVal val="hidden"/>
                                      </p:to>
                                    </p:set>
                                  </p:childTnLst>
                                </p:cTn>
                              </p:par>
                              <p:par>
                                <p:cTn id="243" presetID="9" presetClass="exit" presetSubtype="0" fill="hold" grpId="1" nodeType="withEffect">
                                  <p:stCondLst>
                                    <p:cond delay="0"/>
                                  </p:stCondLst>
                                  <p:childTnLst>
                                    <p:animEffect transition="out" filter="dissolve">
                                      <p:cBhvr>
                                        <p:cTn id="244" dur="2000"/>
                                        <p:tgtEl>
                                          <p:spTgt spid="2219"/>
                                        </p:tgtEl>
                                      </p:cBhvr>
                                    </p:animEffect>
                                    <p:set>
                                      <p:cBhvr>
                                        <p:cTn id="245" dur="1" fill="hold">
                                          <p:stCondLst>
                                            <p:cond delay="1999"/>
                                          </p:stCondLst>
                                        </p:cTn>
                                        <p:tgtEl>
                                          <p:spTgt spid="2219"/>
                                        </p:tgtEl>
                                        <p:attrNameLst>
                                          <p:attrName>style.visibility</p:attrName>
                                        </p:attrNameLst>
                                      </p:cBhvr>
                                      <p:to>
                                        <p:strVal val="hidden"/>
                                      </p:to>
                                    </p:set>
                                  </p:childTnLst>
                                </p:cTn>
                              </p:par>
                              <p:par>
                                <p:cTn id="246" presetID="9" presetClass="exit" presetSubtype="0" fill="hold" grpId="1" nodeType="withEffect">
                                  <p:stCondLst>
                                    <p:cond delay="0"/>
                                  </p:stCondLst>
                                  <p:childTnLst>
                                    <p:animEffect transition="out" filter="dissolve">
                                      <p:cBhvr>
                                        <p:cTn id="247" dur="2000"/>
                                        <p:tgtEl>
                                          <p:spTgt spid="2209"/>
                                        </p:tgtEl>
                                      </p:cBhvr>
                                    </p:animEffect>
                                    <p:set>
                                      <p:cBhvr>
                                        <p:cTn id="248" dur="1" fill="hold">
                                          <p:stCondLst>
                                            <p:cond delay="1999"/>
                                          </p:stCondLst>
                                        </p:cTn>
                                        <p:tgtEl>
                                          <p:spTgt spid="2209"/>
                                        </p:tgtEl>
                                        <p:attrNameLst>
                                          <p:attrName>style.visibility</p:attrName>
                                        </p:attrNameLst>
                                      </p:cBhvr>
                                      <p:to>
                                        <p:strVal val="hidden"/>
                                      </p:to>
                                    </p:set>
                                  </p:childTnLst>
                                </p:cTn>
                              </p:par>
                              <p:par>
                                <p:cTn id="249" presetID="9" presetClass="exit" presetSubtype="0" fill="hold" grpId="2" nodeType="withEffect">
                                  <p:stCondLst>
                                    <p:cond delay="0"/>
                                  </p:stCondLst>
                                  <p:childTnLst>
                                    <p:animEffect transition="out" filter="dissolve">
                                      <p:cBhvr>
                                        <p:cTn id="250" dur="2000"/>
                                        <p:tgtEl>
                                          <p:spTgt spid="2283"/>
                                        </p:tgtEl>
                                      </p:cBhvr>
                                    </p:animEffect>
                                    <p:set>
                                      <p:cBhvr>
                                        <p:cTn id="251" dur="1" fill="hold">
                                          <p:stCondLst>
                                            <p:cond delay="1999"/>
                                          </p:stCondLst>
                                        </p:cTn>
                                        <p:tgtEl>
                                          <p:spTgt spid="2283"/>
                                        </p:tgtEl>
                                        <p:attrNameLst>
                                          <p:attrName>style.visibility</p:attrName>
                                        </p:attrNameLst>
                                      </p:cBhvr>
                                      <p:to>
                                        <p:strVal val="hidden"/>
                                      </p:to>
                                    </p:set>
                                  </p:childTnLst>
                                </p:cTn>
                              </p:par>
                              <p:par>
                                <p:cTn id="252" presetID="9" presetClass="exit" presetSubtype="0" fill="hold" grpId="1" nodeType="withEffect">
                                  <p:stCondLst>
                                    <p:cond delay="0"/>
                                  </p:stCondLst>
                                  <p:childTnLst>
                                    <p:animEffect transition="out" filter="dissolve">
                                      <p:cBhvr>
                                        <p:cTn id="253" dur="2000"/>
                                        <p:tgtEl>
                                          <p:spTgt spid="2229"/>
                                        </p:tgtEl>
                                      </p:cBhvr>
                                    </p:animEffect>
                                    <p:set>
                                      <p:cBhvr>
                                        <p:cTn id="254" dur="1" fill="hold">
                                          <p:stCondLst>
                                            <p:cond delay="1999"/>
                                          </p:stCondLst>
                                        </p:cTn>
                                        <p:tgtEl>
                                          <p:spTgt spid="2229"/>
                                        </p:tgtEl>
                                        <p:attrNameLst>
                                          <p:attrName>style.visibility</p:attrName>
                                        </p:attrNameLst>
                                      </p:cBhvr>
                                      <p:to>
                                        <p:strVal val="hidden"/>
                                      </p:to>
                                    </p:set>
                                  </p:childTnLst>
                                </p:cTn>
                              </p:par>
                              <p:par>
                                <p:cTn id="255" presetID="9" presetClass="exit" presetSubtype="0" fill="hold" grpId="1" nodeType="withEffect">
                                  <p:stCondLst>
                                    <p:cond delay="0"/>
                                  </p:stCondLst>
                                  <p:childTnLst>
                                    <p:animEffect transition="out" filter="dissolve">
                                      <p:cBhvr>
                                        <p:cTn id="256" dur="2000"/>
                                        <p:tgtEl>
                                          <p:spTgt spid="2239"/>
                                        </p:tgtEl>
                                      </p:cBhvr>
                                    </p:animEffect>
                                    <p:set>
                                      <p:cBhvr>
                                        <p:cTn id="257" dur="1" fill="hold">
                                          <p:stCondLst>
                                            <p:cond delay="1999"/>
                                          </p:stCondLst>
                                        </p:cTn>
                                        <p:tgtEl>
                                          <p:spTgt spid="2239"/>
                                        </p:tgtEl>
                                        <p:attrNameLst>
                                          <p:attrName>style.visibility</p:attrName>
                                        </p:attrNameLst>
                                      </p:cBhvr>
                                      <p:to>
                                        <p:strVal val="hidden"/>
                                      </p:to>
                                    </p:set>
                                  </p:childTnLst>
                                </p:cTn>
                              </p:par>
                              <p:par>
                                <p:cTn id="258" presetID="9" presetClass="exit" presetSubtype="0" fill="hold" grpId="1" nodeType="withEffect">
                                  <p:stCondLst>
                                    <p:cond delay="0"/>
                                  </p:stCondLst>
                                  <p:childTnLst>
                                    <p:animEffect transition="out" filter="dissolve">
                                      <p:cBhvr>
                                        <p:cTn id="259" dur="2000"/>
                                        <p:tgtEl>
                                          <p:spTgt spid="2274"/>
                                        </p:tgtEl>
                                      </p:cBhvr>
                                    </p:animEffect>
                                    <p:set>
                                      <p:cBhvr>
                                        <p:cTn id="260" dur="1" fill="hold">
                                          <p:stCondLst>
                                            <p:cond delay="1999"/>
                                          </p:stCondLst>
                                        </p:cTn>
                                        <p:tgtEl>
                                          <p:spTgt spid="2274"/>
                                        </p:tgtEl>
                                        <p:attrNameLst>
                                          <p:attrName>style.visibility</p:attrName>
                                        </p:attrNameLst>
                                      </p:cBhvr>
                                      <p:to>
                                        <p:strVal val="hidden"/>
                                      </p:to>
                                    </p:set>
                                  </p:childTnLst>
                                </p:cTn>
                              </p:par>
                              <p:par>
                                <p:cTn id="261" presetID="9" presetClass="exit" presetSubtype="0" fill="hold" grpId="0" nodeType="withEffect">
                                  <p:stCondLst>
                                    <p:cond delay="0"/>
                                  </p:stCondLst>
                                  <p:childTnLst>
                                    <p:animEffect transition="out" filter="dissolve">
                                      <p:cBhvr>
                                        <p:cTn id="262" dur="2000"/>
                                        <p:tgtEl>
                                          <p:spTgt spid="2184"/>
                                        </p:tgtEl>
                                      </p:cBhvr>
                                    </p:animEffect>
                                    <p:set>
                                      <p:cBhvr>
                                        <p:cTn id="263" dur="1" fill="hold">
                                          <p:stCondLst>
                                            <p:cond delay="1999"/>
                                          </p:stCondLst>
                                        </p:cTn>
                                        <p:tgtEl>
                                          <p:spTgt spid="2184"/>
                                        </p:tgtEl>
                                        <p:attrNameLst>
                                          <p:attrName>style.visibility</p:attrName>
                                        </p:attrNameLst>
                                      </p:cBhvr>
                                      <p:to>
                                        <p:strVal val="hidden"/>
                                      </p:to>
                                    </p:set>
                                  </p:childTnLst>
                                </p:cTn>
                              </p:par>
                              <p:par>
                                <p:cTn id="264" presetID="9" presetClass="entr" presetSubtype="0" fill="hold" grpId="0" nodeType="withEffect">
                                  <p:stCondLst>
                                    <p:cond delay="0"/>
                                  </p:stCondLst>
                                  <p:childTnLst>
                                    <p:set>
                                      <p:cBhvr>
                                        <p:cTn id="265" dur="1" fill="hold">
                                          <p:stCondLst>
                                            <p:cond delay="0"/>
                                          </p:stCondLst>
                                        </p:cTn>
                                        <p:tgtEl>
                                          <p:spTgt spid="2309"/>
                                        </p:tgtEl>
                                        <p:attrNameLst>
                                          <p:attrName>style.visibility</p:attrName>
                                        </p:attrNameLst>
                                      </p:cBhvr>
                                      <p:to>
                                        <p:strVal val="visible"/>
                                      </p:to>
                                    </p:set>
                                    <p:animEffect transition="in" filter="dissolve">
                                      <p:cBhvr>
                                        <p:cTn id="266" dur="500"/>
                                        <p:tgtEl>
                                          <p:spTgt spid="2309"/>
                                        </p:tgtEl>
                                      </p:cBhvr>
                                    </p:animEffect>
                                  </p:childTnLst>
                                </p:cTn>
                              </p:par>
                              <p:par>
                                <p:cTn id="267" presetID="9" presetClass="exit" presetSubtype="0" fill="hold" grpId="1" nodeType="withEffect">
                                  <p:stCondLst>
                                    <p:cond delay="0"/>
                                  </p:stCondLst>
                                  <p:childTnLst>
                                    <p:animEffect transition="out" filter="dissolve">
                                      <p:cBhvr>
                                        <p:cTn id="268" dur="500"/>
                                        <p:tgtEl>
                                          <p:spTgt spid="2308"/>
                                        </p:tgtEl>
                                      </p:cBhvr>
                                    </p:animEffect>
                                    <p:set>
                                      <p:cBhvr>
                                        <p:cTn id="269" dur="1" fill="hold">
                                          <p:stCondLst>
                                            <p:cond delay="499"/>
                                          </p:stCondLst>
                                        </p:cTn>
                                        <p:tgtEl>
                                          <p:spTgt spid="2308"/>
                                        </p:tgtEl>
                                        <p:attrNameLst>
                                          <p:attrName>style.visibility</p:attrName>
                                        </p:attrNameLst>
                                      </p:cBhvr>
                                      <p:to>
                                        <p:strVal val="hidden"/>
                                      </p:to>
                                    </p:set>
                                  </p:childTnLst>
                                </p:cTn>
                              </p:par>
                              <p:par>
                                <p:cTn id="270" presetID="9" presetClass="entr" presetSubtype="0" fill="hold" nodeType="withEffect">
                                  <p:stCondLst>
                                    <p:cond delay="0"/>
                                  </p:stCondLst>
                                  <p:childTnLst>
                                    <p:set>
                                      <p:cBhvr>
                                        <p:cTn id="271" dur="1" fill="hold">
                                          <p:stCondLst>
                                            <p:cond delay="0"/>
                                          </p:stCondLst>
                                        </p:cTn>
                                        <p:tgtEl>
                                          <p:spTgt spid="2310">
                                            <p:txEl>
                                              <p:pRg st="4" end="4"/>
                                            </p:txEl>
                                          </p:spTgt>
                                        </p:tgtEl>
                                        <p:attrNameLst>
                                          <p:attrName>style.visibility</p:attrName>
                                        </p:attrNameLst>
                                      </p:cBhvr>
                                      <p:to>
                                        <p:strVal val="visible"/>
                                      </p:to>
                                    </p:set>
                                    <p:animEffect transition="in" filter="dissolve">
                                      <p:cBhvr>
                                        <p:cTn id="272" dur="500"/>
                                        <p:tgtEl>
                                          <p:spTgt spid="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 grpId="0" animBg="1"/>
      <p:bldP spid="2164" grpId="0" animBg="1"/>
      <p:bldP spid="2164" grpId="1" animBg="1"/>
      <p:bldP spid="2169" grpId="0" animBg="1"/>
      <p:bldP spid="2169" grpId="1" animBg="1"/>
      <p:bldP spid="2174" grpId="0" animBg="1"/>
      <p:bldP spid="2174" grpId="1" animBg="1"/>
      <p:bldP spid="2179" grpId="0" animBg="1"/>
      <p:bldP spid="2179" grpId="1" animBg="1"/>
      <p:bldP spid="2184" grpId="0" animBg="1"/>
      <p:bldP spid="2189" grpId="0" animBg="1"/>
      <p:bldP spid="2189" grpId="1" animBg="1"/>
      <p:bldP spid="2194" grpId="0" animBg="1"/>
      <p:bldP spid="2194" grpId="1" animBg="1"/>
      <p:bldP spid="2199" grpId="0" animBg="1"/>
      <p:bldP spid="2204" grpId="0" animBg="1"/>
      <p:bldP spid="2204" grpId="1" animBg="1"/>
      <p:bldP spid="2209" grpId="0" animBg="1"/>
      <p:bldP spid="2209" grpId="1" animBg="1"/>
      <p:bldP spid="2214" grpId="0" animBg="1"/>
      <p:bldP spid="2214" grpId="1" animBg="1"/>
      <p:bldP spid="2219" grpId="0" animBg="1"/>
      <p:bldP spid="2219" grpId="1" animBg="1"/>
      <p:bldP spid="2224" grpId="0" animBg="1"/>
      <p:bldP spid="2224" grpId="1" animBg="1"/>
      <p:bldP spid="2229" grpId="0" animBg="1"/>
      <p:bldP spid="2229" grpId="1" animBg="1"/>
      <p:bldP spid="2234" grpId="0" animBg="1"/>
      <p:bldP spid="2234" grpId="1" animBg="1"/>
      <p:bldP spid="2239" grpId="0" animBg="1"/>
      <p:bldP spid="2239" grpId="1" animBg="1"/>
      <p:bldP spid="2244" grpId="0" animBg="1"/>
      <p:bldP spid="2244" grpId="1" animBg="1"/>
      <p:bldP spid="2249" grpId="0" animBg="1"/>
      <p:bldP spid="2249" grpId="1" animBg="1"/>
      <p:bldP spid="2254" grpId="0" animBg="1"/>
      <p:bldP spid="2254" grpId="1" animBg="1"/>
      <p:bldP spid="2259" grpId="0" animBg="1"/>
      <p:bldP spid="2259" grpId="1" animBg="1"/>
      <p:bldP spid="2264" grpId="0" animBg="1"/>
      <p:bldP spid="2264" grpId="1" animBg="1"/>
      <p:bldP spid="2269" grpId="0" animBg="1"/>
      <p:bldP spid="2269" grpId="1" animBg="1"/>
      <p:bldP spid="2274" grpId="0" animBg="1"/>
      <p:bldP spid="2274" grpId="1" animBg="1"/>
      <p:bldP spid="2279" grpId="0" animBg="1"/>
      <p:bldP spid="2279" grpId="1" animBg="1"/>
      <p:bldP spid="2283" grpId="0" animBg="1"/>
      <p:bldP spid="2283" grpId="1" animBg="1"/>
      <p:bldP spid="2283" grpId="2" animBg="1"/>
      <p:bldP spid="2287" grpId="0" animBg="1"/>
      <p:bldP spid="2287" grpId="1" animBg="1"/>
      <p:bldP spid="2291" grpId="0" animBg="1"/>
      <p:bldP spid="2291" grpId="1" animBg="1"/>
      <p:bldP spid="2291" grpId="2" animBg="1"/>
      <p:bldP spid="2295" grpId="0" animBg="1"/>
      <p:bldP spid="2295" grpId="1" animBg="1"/>
      <p:bldP spid="2295" grpId="2" animBg="1"/>
      <p:bldP spid="2299" grpId="0" animBg="1"/>
      <p:bldP spid="2299" grpId="1" animBg="1"/>
      <p:bldP spid="2299" grpId="2" animBg="1"/>
      <p:bldP spid="2303" grpId="0" animBg="1"/>
      <p:bldP spid="2303" grpId="1" animBg="1"/>
      <p:bldP spid="2303" grpId="2" animBg="1"/>
      <p:bldP spid="2307" grpId="0"/>
      <p:bldP spid="2308" grpId="0"/>
      <p:bldP spid="2308" grpId="1"/>
      <p:bldP spid="23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3CD3-2C81-9DC2-7C40-F80DFA32A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2FA7E-A5F2-02B0-7018-CEBD339A6D1A}"/>
              </a:ext>
            </a:extLst>
          </p:cNvPr>
          <p:cNvSpPr>
            <a:spLocks noGrp="1"/>
          </p:cNvSpPr>
          <p:nvPr>
            <p:ph type="title"/>
          </p:nvPr>
        </p:nvSpPr>
        <p:spPr/>
        <p:txBody>
          <a:bodyPr/>
          <a:lstStyle/>
          <a:p>
            <a:r>
              <a:rPr lang="en-US" dirty="0"/>
              <a:t>Deconfinement transition from lattice QCD</a:t>
            </a:r>
            <a:endParaRPr lang="uk-UA" dirty="0"/>
          </a:p>
        </p:txBody>
      </p:sp>
      <p:pic>
        <p:nvPicPr>
          <p:cNvPr id="3" name="Picture 2">
            <a:extLst>
              <a:ext uri="{FF2B5EF4-FFF2-40B4-BE49-F238E27FC236}">
                <a16:creationId xmlns:a16="http://schemas.microsoft.com/office/drawing/2014/main" id="{80A2024C-1ADC-0650-02E6-B16DFBA110DC}"/>
              </a:ext>
            </a:extLst>
          </p:cNvPr>
          <p:cNvPicPr>
            <a:picLocks noChangeAspect="1"/>
          </p:cNvPicPr>
          <p:nvPr/>
        </p:nvPicPr>
        <p:blipFill>
          <a:blip r:embed="rId3"/>
          <a:stretch>
            <a:fillRect/>
          </a:stretch>
        </p:blipFill>
        <p:spPr>
          <a:xfrm>
            <a:off x="3533942" y="1509030"/>
            <a:ext cx="5460703" cy="4092174"/>
          </a:xfrm>
          <a:prstGeom prst="rect">
            <a:avLst/>
          </a:prstGeom>
        </p:spPr>
      </p:pic>
      <p:sp>
        <p:nvSpPr>
          <p:cNvPr id="24" name="TextBox 23">
            <a:extLst>
              <a:ext uri="{FF2B5EF4-FFF2-40B4-BE49-F238E27FC236}">
                <a16:creationId xmlns:a16="http://schemas.microsoft.com/office/drawing/2014/main" id="{E351C5DC-FE02-77C2-2109-F076FB736A23}"/>
              </a:ext>
            </a:extLst>
          </p:cNvPr>
          <p:cNvSpPr txBox="1"/>
          <p:nvPr/>
        </p:nvSpPr>
        <p:spPr>
          <a:xfrm>
            <a:off x="6854533" y="5609328"/>
            <a:ext cx="2140112" cy="246221"/>
          </a:xfrm>
          <a:prstGeom prst="rect">
            <a:avLst/>
          </a:prstGeom>
          <a:noFill/>
        </p:spPr>
        <p:txBody>
          <a:bodyPr wrap="square">
            <a:spAutoFit/>
          </a:bodyPr>
          <a:lstStyle/>
          <a:p>
            <a:r>
              <a:rPr lang="en-US" sz="1000" dirty="0">
                <a:solidFill>
                  <a:schemeClr val="bg2">
                    <a:lumMod val="25000"/>
                  </a:schemeClr>
                </a:solidFill>
              </a:rPr>
              <a:t>Figure from </a:t>
            </a:r>
            <a:r>
              <a:rPr lang="en-US" sz="1000" dirty="0" err="1">
                <a:solidFill>
                  <a:schemeClr val="bg2">
                    <a:lumMod val="25000"/>
                  </a:schemeClr>
                </a:solidFill>
              </a:rPr>
              <a:t>HotQCD</a:t>
            </a:r>
            <a:r>
              <a:rPr lang="en-US" sz="1000" dirty="0">
                <a:solidFill>
                  <a:schemeClr val="bg2">
                    <a:lumMod val="25000"/>
                  </a:schemeClr>
                </a:solidFill>
              </a:rPr>
              <a:t> coll., PRD ‘14</a:t>
            </a:r>
          </a:p>
        </p:txBody>
      </p:sp>
      <p:sp>
        <p:nvSpPr>
          <p:cNvPr id="19" name="TextBox 18">
            <a:extLst>
              <a:ext uri="{FF2B5EF4-FFF2-40B4-BE49-F238E27FC236}">
                <a16:creationId xmlns:a16="http://schemas.microsoft.com/office/drawing/2014/main" id="{3A1BC0AB-442A-E9A6-C2CE-EE66C27166CC}"/>
              </a:ext>
            </a:extLst>
          </p:cNvPr>
          <p:cNvSpPr txBox="1"/>
          <p:nvPr/>
        </p:nvSpPr>
        <p:spPr>
          <a:xfrm>
            <a:off x="261507" y="6373768"/>
            <a:ext cx="3223856" cy="307777"/>
          </a:xfrm>
          <a:prstGeom prst="rect">
            <a:avLst/>
          </a:prstGeom>
          <a:noFill/>
        </p:spPr>
        <p:txBody>
          <a:bodyPr wrap="square" rtlCol="0">
            <a:spAutoFit/>
          </a:bodyPr>
          <a:lstStyle/>
          <a:p>
            <a:r>
              <a:rPr lang="en-US" sz="1400" dirty="0">
                <a:solidFill>
                  <a:srgbClr val="0808FF"/>
                </a:solidFill>
              </a:rPr>
              <a:t>[Y. Aoki et al., Nature 443, 675 (2006)]</a:t>
            </a:r>
          </a:p>
        </p:txBody>
      </p:sp>
      <p:sp>
        <p:nvSpPr>
          <p:cNvPr id="23" name="Text Placeholder 7">
            <a:extLst>
              <a:ext uri="{FF2B5EF4-FFF2-40B4-BE49-F238E27FC236}">
                <a16:creationId xmlns:a16="http://schemas.microsoft.com/office/drawing/2014/main" id="{5A47CB8E-E9CF-F739-22D4-07A69C4FDF76}"/>
              </a:ext>
            </a:extLst>
          </p:cNvPr>
          <p:cNvSpPr>
            <a:spLocks noGrp="1"/>
          </p:cNvSpPr>
          <p:nvPr>
            <p:ph type="body" sz="quarter" idx="12"/>
          </p:nvPr>
        </p:nvSpPr>
        <p:spPr>
          <a:xfrm>
            <a:off x="10679331" y="6467291"/>
            <a:ext cx="1142128" cy="340472"/>
          </a:xfrm>
        </p:spPr>
        <p:txBody>
          <a:bodyPr/>
          <a:lstStyle/>
          <a:p>
            <a:r>
              <a:rPr lang="en-US" dirty="0"/>
              <a:t>10</a:t>
            </a:r>
          </a:p>
        </p:txBody>
      </p:sp>
      <p:grpSp>
        <p:nvGrpSpPr>
          <p:cNvPr id="4" name="Group 154">
            <a:extLst>
              <a:ext uri="{FF2B5EF4-FFF2-40B4-BE49-F238E27FC236}">
                <a16:creationId xmlns:a16="http://schemas.microsoft.com/office/drawing/2014/main" id="{3A619EC6-5F6D-03A5-8CEA-B159E4F00F6F}"/>
              </a:ext>
            </a:extLst>
          </p:cNvPr>
          <p:cNvGrpSpPr>
            <a:grpSpLocks/>
          </p:cNvGrpSpPr>
          <p:nvPr/>
        </p:nvGrpSpPr>
        <p:grpSpPr bwMode="auto">
          <a:xfrm>
            <a:off x="9436723" y="1602205"/>
            <a:ext cx="1813672" cy="1596003"/>
            <a:chOff x="4032" y="2592"/>
            <a:chExt cx="1104" cy="1008"/>
          </a:xfrm>
        </p:grpSpPr>
        <p:grpSp>
          <p:nvGrpSpPr>
            <p:cNvPr id="8" name="Group 155">
              <a:extLst>
                <a:ext uri="{FF2B5EF4-FFF2-40B4-BE49-F238E27FC236}">
                  <a16:creationId xmlns:a16="http://schemas.microsoft.com/office/drawing/2014/main" id="{207DB513-60DD-B97F-0784-D49C9AEFAD21}"/>
                </a:ext>
              </a:extLst>
            </p:cNvPr>
            <p:cNvGrpSpPr>
              <a:grpSpLocks/>
            </p:cNvGrpSpPr>
            <p:nvPr/>
          </p:nvGrpSpPr>
          <p:grpSpPr bwMode="auto">
            <a:xfrm>
              <a:off x="4656" y="2736"/>
              <a:ext cx="192" cy="192"/>
              <a:chOff x="768" y="1344"/>
              <a:chExt cx="192" cy="192"/>
            </a:xfrm>
          </p:grpSpPr>
          <p:sp>
            <p:nvSpPr>
              <p:cNvPr id="129" name="Oval 156">
                <a:extLst>
                  <a:ext uri="{FF2B5EF4-FFF2-40B4-BE49-F238E27FC236}">
                    <a16:creationId xmlns:a16="http://schemas.microsoft.com/office/drawing/2014/main" id="{71F4BCAF-009C-44C5-3D16-6EC8EEFB7A0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30" name="Oval 157">
                <a:extLst>
                  <a:ext uri="{FF2B5EF4-FFF2-40B4-BE49-F238E27FC236}">
                    <a16:creationId xmlns:a16="http://schemas.microsoft.com/office/drawing/2014/main" id="{8A4FA43F-FF50-3215-E6BC-5D892083693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31" name="Oval 158">
                <a:extLst>
                  <a:ext uri="{FF2B5EF4-FFF2-40B4-BE49-F238E27FC236}">
                    <a16:creationId xmlns:a16="http://schemas.microsoft.com/office/drawing/2014/main" id="{517633D5-3092-682F-F751-2E6D51B61CE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1" name="Group 159">
              <a:extLst>
                <a:ext uri="{FF2B5EF4-FFF2-40B4-BE49-F238E27FC236}">
                  <a16:creationId xmlns:a16="http://schemas.microsoft.com/office/drawing/2014/main" id="{ABBDB8B1-B9BA-B770-1EDE-95F04DFD2FD7}"/>
                </a:ext>
              </a:extLst>
            </p:cNvPr>
            <p:cNvGrpSpPr>
              <a:grpSpLocks/>
            </p:cNvGrpSpPr>
            <p:nvPr/>
          </p:nvGrpSpPr>
          <p:grpSpPr bwMode="auto">
            <a:xfrm rot="4476815">
              <a:off x="4848" y="3168"/>
              <a:ext cx="192" cy="192"/>
              <a:chOff x="768" y="1344"/>
              <a:chExt cx="192" cy="192"/>
            </a:xfrm>
          </p:grpSpPr>
          <p:sp>
            <p:nvSpPr>
              <p:cNvPr id="126" name="Oval 160">
                <a:extLst>
                  <a:ext uri="{FF2B5EF4-FFF2-40B4-BE49-F238E27FC236}">
                    <a16:creationId xmlns:a16="http://schemas.microsoft.com/office/drawing/2014/main" id="{FB8C9B2E-F9AB-CA85-C509-970CF328770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7" name="Oval 161">
                <a:extLst>
                  <a:ext uri="{FF2B5EF4-FFF2-40B4-BE49-F238E27FC236}">
                    <a16:creationId xmlns:a16="http://schemas.microsoft.com/office/drawing/2014/main" id="{DB2C0A3F-BA21-961C-95D7-668887A2F8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8" name="Oval 162">
                <a:extLst>
                  <a:ext uri="{FF2B5EF4-FFF2-40B4-BE49-F238E27FC236}">
                    <a16:creationId xmlns:a16="http://schemas.microsoft.com/office/drawing/2014/main" id="{770F85F4-C08E-5082-AA43-F135FD91717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2" name="Group 163">
              <a:extLst>
                <a:ext uri="{FF2B5EF4-FFF2-40B4-BE49-F238E27FC236}">
                  <a16:creationId xmlns:a16="http://schemas.microsoft.com/office/drawing/2014/main" id="{25F79D13-09AC-3205-E99A-C86F8D5A56B1}"/>
                </a:ext>
              </a:extLst>
            </p:cNvPr>
            <p:cNvGrpSpPr>
              <a:grpSpLocks/>
            </p:cNvGrpSpPr>
            <p:nvPr/>
          </p:nvGrpSpPr>
          <p:grpSpPr bwMode="auto">
            <a:xfrm rot="-3566642">
              <a:off x="4704" y="3072"/>
              <a:ext cx="192" cy="192"/>
              <a:chOff x="768" y="1344"/>
              <a:chExt cx="192" cy="192"/>
            </a:xfrm>
          </p:grpSpPr>
          <p:sp>
            <p:nvSpPr>
              <p:cNvPr id="123" name="Oval 164">
                <a:extLst>
                  <a:ext uri="{FF2B5EF4-FFF2-40B4-BE49-F238E27FC236}">
                    <a16:creationId xmlns:a16="http://schemas.microsoft.com/office/drawing/2014/main" id="{DB9AEC4D-851D-E40C-FD66-1CBB2128300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4" name="Oval 165">
                <a:extLst>
                  <a:ext uri="{FF2B5EF4-FFF2-40B4-BE49-F238E27FC236}">
                    <a16:creationId xmlns:a16="http://schemas.microsoft.com/office/drawing/2014/main" id="{79A5C9A9-1EA6-6737-CE2F-545E4996330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5" name="Oval 166">
                <a:extLst>
                  <a:ext uri="{FF2B5EF4-FFF2-40B4-BE49-F238E27FC236}">
                    <a16:creationId xmlns:a16="http://schemas.microsoft.com/office/drawing/2014/main" id="{EBC8F709-D519-E23B-D1E5-597E3983EAC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4" name="Group 167">
              <a:extLst>
                <a:ext uri="{FF2B5EF4-FFF2-40B4-BE49-F238E27FC236}">
                  <a16:creationId xmlns:a16="http://schemas.microsoft.com/office/drawing/2014/main" id="{2C83DBD4-CD7E-5326-B9A2-5FD83B1B251A}"/>
                </a:ext>
              </a:extLst>
            </p:cNvPr>
            <p:cNvGrpSpPr>
              <a:grpSpLocks/>
            </p:cNvGrpSpPr>
            <p:nvPr/>
          </p:nvGrpSpPr>
          <p:grpSpPr bwMode="auto">
            <a:xfrm rot="2140584">
              <a:off x="4752" y="2928"/>
              <a:ext cx="192" cy="192"/>
              <a:chOff x="768" y="1344"/>
              <a:chExt cx="192" cy="192"/>
            </a:xfrm>
          </p:grpSpPr>
          <p:sp>
            <p:nvSpPr>
              <p:cNvPr id="120" name="Oval 168">
                <a:extLst>
                  <a:ext uri="{FF2B5EF4-FFF2-40B4-BE49-F238E27FC236}">
                    <a16:creationId xmlns:a16="http://schemas.microsoft.com/office/drawing/2014/main" id="{A0E338B6-0F15-2DC1-1841-DF9E4605E041}"/>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1" name="Oval 169">
                <a:extLst>
                  <a:ext uri="{FF2B5EF4-FFF2-40B4-BE49-F238E27FC236}">
                    <a16:creationId xmlns:a16="http://schemas.microsoft.com/office/drawing/2014/main" id="{14DF3158-FC35-6B2D-3A6E-1F2CFB1C02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2" name="Oval 170">
                <a:extLst>
                  <a:ext uri="{FF2B5EF4-FFF2-40B4-BE49-F238E27FC236}">
                    <a16:creationId xmlns:a16="http://schemas.microsoft.com/office/drawing/2014/main" id="{0F876852-199A-DDD6-934F-6C4940DD747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6" name="Group 171">
              <a:extLst>
                <a:ext uri="{FF2B5EF4-FFF2-40B4-BE49-F238E27FC236}">
                  <a16:creationId xmlns:a16="http://schemas.microsoft.com/office/drawing/2014/main" id="{89EFEC43-0D2C-D4C1-E1A2-3A3004AF65D0}"/>
                </a:ext>
              </a:extLst>
            </p:cNvPr>
            <p:cNvGrpSpPr>
              <a:grpSpLocks/>
            </p:cNvGrpSpPr>
            <p:nvPr/>
          </p:nvGrpSpPr>
          <p:grpSpPr bwMode="auto">
            <a:xfrm rot="8294042">
              <a:off x="4944" y="2976"/>
              <a:ext cx="192" cy="192"/>
              <a:chOff x="768" y="1344"/>
              <a:chExt cx="192" cy="192"/>
            </a:xfrm>
          </p:grpSpPr>
          <p:sp>
            <p:nvSpPr>
              <p:cNvPr id="117" name="Oval 172">
                <a:extLst>
                  <a:ext uri="{FF2B5EF4-FFF2-40B4-BE49-F238E27FC236}">
                    <a16:creationId xmlns:a16="http://schemas.microsoft.com/office/drawing/2014/main" id="{D99E4C67-2F14-313E-DA38-8C10F28FE76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8" name="Oval 173">
                <a:extLst>
                  <a:ext uri="{FF2B5EF4-FFF2-40B4-BE49-F238E27FC236}">
                    <a16:creationId xmlns:a16="http://schemas.microsoft.com/office/drawing/2014/main" id="{029F50D0-5375-4E4B-8C51-36032D1C10D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9" name="Oval 174">
                <a:extLst>
                  <a:ext uri="{FF2B5EF4-FFF2-40B4-BE49-F238E27FC236}">
                    <a16:creationId xmlns:a16="http://schemas.microsoft.com/office/drawing/2014/main" id="{834F6399-3B07-E801-34DB-9C3495753B17}"/>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7" name="Group 175">
              <a:extLst>
                <a:ext uri="{FF2B5EF4-FFF2-40B4-BE49-F238E27FC236}">
                  <a16:creationId xmlns:a16="http://schemas.microsoft.com/office/drawing/2014/main" id="{36A50B49-DC21-661B-808D-AEBC368B5CB3}"/>
                </a:ext>
              </a:extLst>
            </p:cNvPr>
            <p:cNvGrpSpPr>
              <a:grpSpLocks/>
            </p:cNvGrpSpPr>
            <p:nvPr/>
          </p:nvGrpSpPr>
          <p:grpSpPr bwMode="auto">
            <a:xfrm rot="-5650226">
              <a:off x="4368" y="2928"/>
              <a:ext cx="192" cy="192"/>
              <a:chOff x="768" y="1344"/>
              <a:chExt cx="192" cy="192"/>
            </a:xfrm>
          </p:grpSpPr>
          <p:sp>
            <p:nvSpPr>
              <p:cNvPr id="114" name="Oval 176">
                <a:extLst>
                  <a:ext uri="{FF2B5EF4-FFF2-40B4-BE49-F238E27FC236}">
                    <a16:creationId xmlns:a16="http://schemas.microsoft.com/office/drawing/2014/main" id="{D5F7DB65-E948-157D-5611-D117DC92D2C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5" name="Oval 177">
                <a:extLst>
                  <a:ext uri="{FF2B5EF4-FFF2-40B4-BE49-F238E27FC236}">
                    <a16:creationId xmlns:a16="http://schemas.microsoft.com/office/drawing/2014/main" id="{32A6F20D-EC73-3E47-B42D-DE6B017B554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6" name="Oval 178">
                <a:extLst>
                  <a:ext uri="{FF2B5EF4-FFF2-40B4-BE49-F238E27FC236}">
                    <a16:creationId xmlns:a16="http://schemas.microsoft.com/office/drawing/2014/main" id="{86051B90-33A1-4B88-DA3E-80564EBD34C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8" name="Group 179">
              <a:extLst>
                <a:ext uri="{FF2B5EF4-FFF2-40B4-BE49-F238E27FC236}">
                  <a16:creationId xmlns:a16="http://schemas.microsoft.com/office/drawing/2014/main" id="{725FF307-EAF6-57BD-D81A-119AF8BB4658}"/>
                </a:ext>
              </a:extLst>
            </p:cNvPr>
            <p:cNvGrpSpPr>
              <a:grpSpLocks/>
            </p:cNvGrpSpPr>
            <p:nvPr/>
          </p:nvGrpSpPr>
          <p:grpSpPr bwMode="auto">
            <a:xfrm rot="-7797453">
              <a:off x="4560" y="2736"/>
              <a:ext cx="192" cy="192"/>
              <a:chOff x="768" y="1344"/>
              <a:chExt cx="192" cy="192"/>
            </a:xfrm>
          </p:grpSpPr>
          <p:sp>
            <p:nvSpPr>
              <p:cNvPr id="111" name="Oval 180">
                <a:extLst>
                  <a:ext uri="{FF2B5EF4-FFF2-40B4-BE49-F238E27FC236}">
                    <a16:creationId xmlns:a16="http://schemas.microsoft.com/office/drawing/2014/main" id="{8E9DA8C3-7885-E666-3383-AF7ADA17A9C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2" name="Oval 181">
                <a:extLst>
                  <a:ext uri="{FF2B5EF4-FFF2-40B4-BE49-F238E27FC236}">
                    <a16:creationId xmlns:a16="http://schemas.microsoft.com/office/drawing/2014/main" id="{31BBB678-5553-B710-B934-D00766492DB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3" name="Oval 182">
                <a:extLst>
                  <a:ext uri="{FF2B5EF4-FFF2-40B4-BE49-F238E27FC236}">
                    <a16:creationId xmlns:a16="http://schemas.microsoft.com/office/drawing/2014/main" id="{D621F759-7D79-8D39-D252-60457A6D64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0" name="Group 183">
              <a:extLst>
                <a:ext uri="{FF2B5EF4-FFF2-40B4-BE49-F238E27FC236}">
                  <a16:creationId xmlns:a16="http://schemas.microsoft.com/office/drawing/2014/main" id="{139FD9CF-E2DE-678E-16C9-1CDFA1E199E2}"/>
                </a:ext>
              </a:extLst>
            </p:cNvPr>
            <p:cNvGrpSpPr>
              <a:grpSpLocks/>
            </p:cNvGrpSpPr>
            <p:nvPr/>
          </p:nvGrpSpPr>
          <p:grpSpPr bwMode="auto">
            <a:xfrm rot="-9077643">
              <a:off x="4272" y="2592"/>
              <a:ext cx="192" cy="192"/>
              <a:chOff x="768" y="1344"/>
              <a:chExt cx="192" cy="192"/>
            </a:xfrm>
          </p:grpSpPr>
          <p:sp>
            <p:nvSpPr>
              <p:cNvPr id="108" name="Oval 184">
                <a:extLst>
                  <a:ext uri="{FF2B5EF4-FFF2-40B4-BE49-F238E27FC236}">
                    <a16:creationId xmlns:a16="http://schemas.microsoft.com/office/drawing/2014/main" id="{E36A2B9C-F405-9DFA-AFE9-04D725D4AF5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9" name="Oval 185">
                <a:extLst>
                  <a:ext uri="{FF2B5EF4-FFF2-40B4-BE49-F238E27FC236}">
                    <a16:creationId xmlns:a16="http://schemas.microsoft.com/office/drawing/2014/main" id="{5C069654-1C68-9AF2-0F7B-E21711EA2FB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0" name="Oval 186">
                <a:extLst>
                  <a:ext uri="{FF2B5EF4-FFF2-40B4-BE49-F238E27FC236}">
                    <a16:creationId xmlns:a16="http://schemas.microsoft.com/office/drawing/2014/main" id="{35B13B61-0AB5-08AB-C383-D72A6F52B0F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1" name="Group 187">
              <a:extLst>
                <a:ext uri="{FF2B5EF4-FFF2-40B4-BE49-F238E27FC236}">
                  <a16:creationId xmlns:a16="http://schemas.microsoft.com/office/drawing/2014/main" id="{8E456F39-546D-DB24-3C40-9BA6A216F4CD}"/>
                </a:ext>
              </a:extLst>
            </p:cNvPr>
            <p:cNvGrpSpPr>
              <a:grpSpLocks/>
            </p:cNvGrpSpPr>
            <p:nvPr/>
          </p:nvGrpSpPr>
          <p:grpSpPr bwMode="auto">
            <a:xfrm>
              <a:off x="4416" y="3312"/>
              <a:ext cx="192" cy="192"/>
              <a:chOff x="768" y="1344"/>
              <a:chExt cx="192" cy="192"/>
            </a:xfrm>
          </p:grpSpPr>
          <p:sp>
            <p:nvSpPr>
              <p:cNvPr id="105" name="Oval 188">
                <a:extLst>
                  <a:ext uri="{FF2B5EF4-FFF2-40B4-BE49-F238E27FC236}">
                    <a16:creationId xmlns:a16="http://schemas.microsoft.com/office/drawing/2014/main" id="{544DC523-BA50-0FBA-1AAC-107B01EE8FD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6" name="Oval 189">
                <a:extLst>
                  <a:ext uri="{FF2B5EF4-FFF2-40B4-BE49-F238E27FC236}">
                    <a16:creationId xmlns:a16="http://schemas.microsoft.com/office/drawing/2014/main" id="{642F0689-CF19-373A-A811-73743B6774B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7" name="Oval 190">
                <a:extLst>
                  <a:ext uri="{FF2B5EF4-FFF2-40B4-BE49-F238E27FC236}">
                    <a16:creationId xmlns:a16="http://schemas.microsoft.com/office/drawing/2014/main" id="{96BC88F2-DF47-3FF3-A5D1-BC7300BFCFC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2" name="Group 191">
              <a:extLst>
                <a:ext uri="{FF2B5EF4-FFF2-40B4-BE49-F238E27FC236}">
                  <a16:creationId xmlns:a16="http://schemas.microsoft.com/office/drawing/2014/main" id="{CF5C5425-106D-BEAF-9735-8EBE819F029A}"/>
                </a:ext>
              </a:extLst>
            </p:cNvPr>
            <p:cNvGrpSpPr>
              <a:grpSpLocks/>
            </p:cNvGrpSpPr>
            <p:nvPr/>
          </p:nvGrpSpPr>
          <p:grpSpPr bwMode="auto">
            <a:xfrm>
              <a:off x="4032" y="3168"/>
              <a:ext cx="192" cy="192"/>
              <a:chOff x="768" y="1344"/>
              <a:chExt cx="192" cy="192"/>
            </a:xfrm>
          </p:grpSpPr>
          <p:sp>
            <p:nvSpPr>
              <p:cNvPr id="102" name="Oval 192">
                <a:extLst>
                  <a:ext uri="{FF2B5EF4-FFF2-40B4-BE49-F238E27FC236}">
                    <a16:creationId xmlns:a16="http://schemas.microsoft.com/office/drawing/2014/main" id="{22C8DFC2-F1D7-A2D1-66E3-A09DD017C3F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3" name="Oval 193">
                <a:extLst>
                  <a:ext uri="{FF2B5EF4-FFF2-40B4-BE49-F238E27FC236}">
                    <a16:creationId xmlns:a16="http://schemas.microsoft.com/office/drawing/2014/main" id="{01C92913-AAEA-AA53-4C5E-E351168FCF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4" name="Oval 194">
                <a:extLst>
                  <a:ext uri="{FF2B5EF4-FFF2-40B4-BE49-F238E27FC236}">
                    <a16:creationId xmlns:a16="http://schemas.microsoft.com/office/drawing/2014/main" id="{10C69756-5B72-EE75-5398-EC5BDE220F3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5" name="Group 195">
              <a:extLst>
                <a:ext uri="{FF2B5EF4-FFF2-40B4-BE49-F238E27FC236}">
                  <a16:creationId xmlns:a16="http://schemas.microsoft.com/office/drawing/2014/main" id="{67464FAE-9588-1E7E-CC97-38AC2CA94764}"/>
                </a:ext>
              </a:extLst>
            </p:cNvPr>
            <p:cNvGrpSpPr>
              <a:grpSpLocks/>
            </p:cNvGrpSpPr>
            <p:nvPr/>
          </p:nvGrpSpPr>
          <p:grpSpPr bwMode="auto">
            <a:xfrm rot="4476815">
              <a:off x="4848" y="3360"/>
              <a:ext cx="192" cy="192"/>
              <a:chOff x="768" y="1344"/>
              <a:chExt cx="192" cy="192"/>
            </a:xfrm>
          </p:grpSpPr>
          <p:sp>
            <p:nvSpPr>
              <p:cNvPr id="99" name="Oval 196">
                <a:extLst>
                  <a:ext uri="{FF2B5EF4-FFF2-40B4-BE49-F238E27FC236}">
                    <a16:creationId xmlns:a16="http://schemas.microsoft.com/office/drawing/2014/main" id="{31E63BB3-E32C-B389-730A-BDB05EBAB9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0" name="Oval 197">
                <a:extLst>
                  <a:ext uri="{FF2B5EF4-FFF2-40B4-BE49-F238E27FC236}">
                    <a16:creationId xmlns:a16="http://schemas.microsoft.com/office/drawing/2014/main" id="{A8139860-8E19-62E0-9A89-487907304F4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1" name="Oval 198">
                <a:extLst>
                  <a:ext uri="{FF2B5EF4-FFF2-40B4-BE49-F238E27FC236}">
                    <a16:creationId xmlns:a16="http://schemas.microsoft.com/office/drawing/2014/main" id="{BF3BF763-E9C3-FAE2-5D61-7B37D1F86B0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6" name="Group 199">
              <a:extLst>
                <a:ext uri="{FF2B5EF4-FFF2-40B4-BE49-F238E27FC236}">
                  <a16:creationId xmlns:a16="http://schemas.microsoft.com/office/drawing/2014/main" id="{1101C16A-0F72-AE67-862E-6AF75E7506CF}"/>
                </a:ext>
              </a:extLst>
            </p:cNvPr>
            <p:cNvGrpSpPr>
              <a:grpSpLocks/>
            </p:cNvGrpSpPr>
            <p:nvPr/>
          </p:nvGrpSpPr>
          <p:grpSpPr bwMode="auto">
            <a:xfrm rot="8294042">
              <a:off x="4464" y="2928"/>
              <a:ext cx="192" cy="192"/>
              <a:chOff x="768" y="1344"/>
              <a:chExt cx="192" cy="192"/>
            </a:xfrm>
          </p:grpSpPr>
          <p:sp>
            <p:nvSpPr>
              <p:cNvPr id="96" name="Oval 200">
                <a:extLst>
                  <a:ext uri="{FF2B5EF4-FFF2-40B4-BE49-F238E27FC236}">
                    <a16:creationId xmlns:a16="http://schemas.microsoft.com/office/drawing/2014/main" id="{8C51957B-4E52-0190-6760-95D0DFACB8D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7" name="Oval 201">
                <a:extLst>
                  <a:ext uri="{FF2B5EF4-FFF2-40B4-BE49-F238E27FC236}">
                    <a16:creationId xmlns:a16="http://schemas.microsoft.com/office/drawing/2014/main" id="{A222A77D-C856-E179-9AD1-7862EEB558F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8" name="Oval 202">
                <a:extLst>
                  <a:ext uri="{FF2B5EF4-FFF2-40B4-BE49-F238E27FC236}">
                    <a16:creationId xmlns:a16="http://schemas.microsoft.com/office/drawing/2014/main" id="{33D9BCFE-EA96-DD6A-A4EA-E32FBF5A93B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7" name="Group 203">
              <a:extLst>
                <a:ext uri="{FF2B5EF4-FFF2-40B4-BE49-F238E27FC236}">
                  <a16:creationId xmlns:a16="http://schemas.microsoft.com/office/drawing/2014/main" id="{ACE26C07-852E-523C-A061-99D6B80F5272}"/>
                </a:ext>
              </a:extLst>
            </p:cNvPr>
            <p:cNvGrpSpPr>
              <a:grpSpLocks/>
            </p:cNvGrpSpPr>
            <p:nvPr/>
          </p:nvGrpSpPr>
          <p:grpSpPr bwMode="auto">
            <a:xfrm>
              <a:off x="4032" y="3072"/>
              <a:ext cx="192" cy="192"/>
              <a:chOff x="768" y="1344"/>
              <a:chExt cx="192" cy="192"/>
            </a:xfrm>
          </p:grpSpPr>
          <p:sp>
            <p:nvSpPr>
              <p:cNvPr id="93" name="Oval 204">
                <a:extLst>
                  <a:ext uri="{FF2B5EF4-FFF2-40B4-BE49-F238E27FC236}">
                    <a16:creationId xmlns:a16="http://schemas.microsoft.com/office/drawing/2014/main" id="{48826EEA-5ED4-8C87-17C7-77E01686A9F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4" name="Oval 205">
                <a:extLst>
                  <a:ext uri="{FF2B5EF4-FFF2-40B4-BE49-F238E27FC236}">
                    <a16:creationId xmlns:a16="http://schemas.microsoft.com/office/drawing/2014/main" id="{C30B2E1C-11B5-1B5B-5451-033552D5C61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5" name="Oval 206">
                <a:extLst>
                  <a:ext uri="{FF2B5EF4-FFF2-40B4-BE49-F238E27FC236}">
                    <a16:creationId xmlns:a16="http://schemas.microsoft.com/office/drawing/2014/main" id="{31685488-B0AC-9979-36FD-C88C491BEDB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8" name="Group 207">
              <a:extLst>
                <a:ext uri="{FF2B5EF4-FFF2-40B4-BE49-F238E27FC236}">
                  <a16:creationId xmlns:a16="http://schemas.microsoft.com/office/drawing/2014/main" id="{B78D4967-4BEA-8E10-72E7-35D9B2D10BBE}"/>
                </a:ext>
              </a:extLst>
            </p:cNvPr>
            <p:cNvGrpSpPr>
              <a:grpSpLocks/>
            </p:cNvGrpSpPr>
            <p:nvPr/>
          </p:nvGrpSpPr>
          <p:grpSpPr bwMode="auto">
            <a:xfrm>
              <a:off x="4608" y="3408"/>
              <a:ext cx="192" cy="192"/>
              <a:chOff x="768" y="1344"/>
              <a:chExt cx="192" cy="192"/>
            </a:xfrm>
          </p:grpSpPr>
          <p:sp>
            <p:nvSpPr>
              <p:cNvPr id="90" name="Oval 208">
                <a:extLst>
                  <a:ext uri="{FF2B5EF4-FFF2-40B4-BE49-F238E27FC236}">
                    <a16:creationId xmlns:a16="http://schemas.microsoft.com/office/drawing/2014/main" id="{D85FAF99-7749-5494-4A71-FDA00C4E0D8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1" name="Oval 209">
                <a:extLst>
                  <a:ext uri="{FF2B5EF4-FFF2-40B4-BE49-F238E27FC236}">
                    <a16:creationId xmlns:a16="http://schemas.microsoft.com/office/drawing/2014/main" id="{08CFE429-6130-5C41-1B85-A8D5B18F8F0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2" name="Oval 210">
                <a:extLst>
                  <a:ext uri="{FF2B5EF4-FFF2-40B4-BE49-F238E27FC236}">
                    <a16:creationId xmlns:a16="http://schemas.microsoft.com/office/drawing/2014/main" id="{1B97757B-F1EC-37FB-A140-C658B44E67E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9" name="Group 211">
              <a:extLst>
                <a:ext uri="{FF2B5EF4-FFF2-40B4-BE49-F238E27FC236}">
                  <a16:creationId xmlns:a16="http://schemas.microsoft.com/office/drawing/2014/main" id="{FAFAB32B-A33A-54D7-ABC8-DE0643DF11A3}"/>
                </a:ext>
              </a:extLst>
            </p:cNvPr>
            <p:cNvGrpSpPr>
              <a:grpSpLocks/>
            </p:cNvGrpSpPr>
            <p:nvPr/>
          </p:nvGrpSpPr>
          <p:grpSpPr bwMode="auto">
            <a:xfrm rot="4476815">
              <a:off x="4176" y="3216"/>
              <a:ext cx="192" cy="192"/>
              <a:chOff x="768" y="1344"/>
              <a:chExt cx="192" cy="192"/>
            </a:xfrm>
          </p:grpSpPr>
          <p:sp>
            <p:nvSpPr>
              <p:cNvPr id="87" name="Oval 212">
                <a:extLst>
                  <a:ext uri="{FF2B5EF4-FFF2-40B4-BE49-F238E27FC236}">
                    <a16:creationId xmlns:a16="http://schemas.microsoft.com/office/drawing/2014/main" id="{392024D9-ACAB-7610-5362-A9DEC757361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8" name="Oval 213">
                <a:extLst>
                  <a:ext uri="{FF2B5EF4-FFF2-40B4-BE49-F238E27FC236}">
                    <a16:creationId xmlns:a16="http://schemas.microsoft.com/office/drawing/2014/main" id="{EA38F2BF-846A-A37B-1C5B-A555CE8D3AA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9" name="Oval 214">
                <a:extLst>
                  <a:ext uri="{FF2B5EF4-FFF2-40B4-BE49-F238E27FC236}">
                    <a16:creationId xmlns:a16="http://schemas.microsoft.com/office/drawing/2014/main" id="{FD6EB561-413B-2ED3-C682-CB1281B5402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0" name="Group 215">
              <a:extLst>
                <a:ext uri="{FF2B5EF4-FFF2-40B4-BE49-F238E27FC236}">
                  <a16:creationId xmlns:a16="http://schemas.microsoft.com/office/drawing/2014/main" id="{D5AAE0F5-74F7-A033-E73D-34685AF561D5}"/>
                </a:ext>
              </a:extLst>
            </p:cNvPr>
            <p:cNvGrpSpPr>
              <a:grpSpLocks/>
            </p:cNvGrpSpPr>
            <p:nvPr/>
          </p:nvGrpSpPr>
          <p:grpSpPr bwMode="auto">
            <a:xfrm rot="-3566642">
              <a:off x="4368" y="2736"/>
              <a:ext cx="192" cy="192"/>
              <a:chOff x="768" y="1344"/>
              <a:chExt cx="192" cy="192"/>
            </a:xfrm>
          </p:grpSpPr>
          <p:sp>
            <p:nvSpPr>
              <p:cNvPr id="84" name="Oval 216">
                <a:extLst>
                  <a:ext uri="{FF2B5EF4-FFF2-40B4-BE49-F238E27FC236}">
                    <a16:creationId xmlns:a16="http://schemas.microsoft.com/office/drawing/2014/main" id="{2335596C-E9E9-8261-996B-088E2F21FAF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5" name="Oval 217">
                <a:extLst>
                  <a:ext uri="{FF2B5EF4-FFF2-40B4-BE49-F238E27FC236}">
                    <a16:creationId xmlns:a16="http://schemas.microsoft.com/office/drawing/2014/main" id="{BF5FEC9C-9E9D-AE99-5931-6A822683143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6" name="Oval 218">
                <a:extLst>
                  <a:ext uri="{FF2B5EF4-FFF2-40B4-BE49-F238E27FC236}">
                    <a16:creationId xmlns:a16="http://schemas.microsoft.com/office/drawing/2014/main" id="{6FD8163D-63CD-1ECD-0047-EE5C90E8050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1" name="Group 219">
              <a:extLst>
                <a:ext uri="{FF2B5EF4-FFF2-40B4-BE49-F238E27FC236}">
                  <a16:creationId xmlns:a16="http://schemas.microsoft.com/office/drawing/2014/main" id="{05A09E98-C7F3-8E65-BBB4-66DA4DA6B713}"/>
                </a:ext>
              </a:extLst>
            </p:cNvPr>
            <p:cNvGrpSpPr>
              <a:grpSpLocks/>
            </p:cNvGrpSpPr>
            <p:nvPr/>
          </p:nvGrpSpPr>
          <p:grpSpPr bwMode="auto">
            <a:xfrm rot="2140584">
              <a:off x="4896" y="3168"/>
              <a:ext cx="192" cy="192"/>
              <a:chOff x="768" y="1344"/>
              <a:chExt cx="192" cy="192"/>
            </a:xfrm>
          </p:grpSpPr>
          <p:sp>
            <p:nvSpPr>
              <p:cNvPr id="81" name="Oval 220">
                <a:extLst>
                  <a:ext uri="{FF2B5EF4-FFF2-40B4-BE49-F238E27FC236}">
                    <a16:creationId xmlns:a16="http://schemas.microsoft.com/office/drawing/2014/main" id="{6C7F4595-D99E-DA52-9671-E3AB484B37A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2" name="Oval 221">
                <a:extLst>
                  <a:ext uri="{FF2B5EF4-FFF2-40B4-BE49-F238E27FC236}">
                    <a16:creationId xmlns:a16="http://schemas.microsoft.com/office/drawing/2014/main" id="{F2F0F808-85BE-816F-A362-FAC0669778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3" name="Oval 222">
                <a:extLst>
                  <a:ext uri="{FF2B5EF4-FFF2-40B4-BE49-F238E27FC236}">
                    <a16:creationId xmlns:a16="http://schemas.microsoft.com/office/drawing/2014/main" id="{54DFF7FE-56E4-5855-2456-B58ECF1B40F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2" name="Group 223">
              <a:extLst>
                <a:ext uri="{FF2B5EF4-FFF2-40B4-BE49-F238E27FC236}">
                  <a16:creationId xmlns:a16="http://schemas.microsoft.com/office/drawing/2014/main" id="{AA321E03-3105-B17B-396D-84AD561E6741}"/>
                </a:ext>
              </a:extLst>
            </p:cNvPr>
            <p:cNvGrpSpPr>
              <a:grpSpLocks/>
            </p:cNvGrpSpPr>
            <p:nvPr/>
          </p:nvGrpSpPr>
          <p:grpSpPr bwMode="auto">
            <a:xfrm rot="8294042">
              <a:off x="4560" y="3168"/>
              <a:ext cx="192" cy="192"/>
              <a:chOff x="768" y="1344"/>
              <a:chExt cx="192" cy="192"/>
            </a:xfrm>
          </p:grpSpPr>
          <p:sp>
            <p:nvSpPr>
              <p:cNvPr id="78" name="Oval 224">
                <a:extLst>
                  <a:ext uri="{FF2B5EF4-FFF2-40B4-BE49-F238E27FC236}">
                    <a16:creationId xmlns:a16="http://schemas.microsoft.com/office/drawing/2014/main" id="{92DAFC0A-38BE-262B-2B29-8C227839B9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9" name="Oval 225">
                <a:extLst>
                  <a:ext uri="{FF2B5EF4-FFF2-40B4-BE49-F238E27FC236}">
                    <a16:creationId xmlns:a16="http://schemas.microsoft.com/office/drawing/2014/main" id="{B7EA637B-A252-4DBB-69B0-0A6893A0F8B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0" name="Oval 226">
                <a:extLst>
                  <a:ext uri="{FF2B5EF4-FFF2-40B4-BE49-F238E27FC236}">
                    <a16:creationId xmlns:a16="http://schemas.microsoft.com/office/drawing/2014/main" id="{313B7E00-BE85-4F44-A41C-D037BB99E3A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3" name="Group 227">
              <a:extLst>
                <a:ext uri="{FF2B5EF4-FFF2-40B4-BE49-F238E27FC236}">
                  <a16:creationId xmlns:a16="http://schemas.microsoft.com/office/drawing/2014/main" id="{4F9FC307-7935-4F81-2B3E-49976A5EE6C9}"/>
                </a:ext>
              </a:extLst>
            </p:cNvPr>
            <p:cNvGrpSpPr>
              <a:grpSpLocks/>
            </p:cNvGrpSpPr>
            <p:nvPr/>
          </p:nvGrpSpPr>
          <p:grpSpPr bwMode="auto">
            <a:xfrm rot="-5650226">
              <a:off x="4752" y="3264"/>
              <a:ext cx="192" cy="192"/>
              <a:chOff x="768" y="1344"/>
              <a:chExt cx="192" cy="192"/>
            </a:xfrm>
          </p:grpSpPr>
          <p:sp>
            <p:nvSpPr>
              <p:cNvPr id="75" name="Oval 228">
                <a:extLst>
                  <a:ext uri="{FF2B5EF4-FFF2-40B4-BE49-F238E27FC236}">
                    <a16:creationId xmlns:a16="http://schemas.microsoft.com/office/drawing/2014/main" id="{2FD78ABA-D90C-A53F-603B-40C8E7B74B7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6" name="Oval 229">
                <a:extLst>
                  <a:ext uri="{FF2B5EF4-FFF2-40B4-BE49-F238E27FC236}">
                    <a16:creationId xmlns:a16="http://schemas.microsoft.com/office/drawing/2014/main" id="{F4B253B6-088F-1BF9-D354-73304A3264C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7" name="Oval 230">
                <a:extLst>
                  <a:ext uri="{FF2B5EF4-FFF2-40B4-BE49-F238E27FC236}">
                    <a16:creationId xmlns:a16="http://schemas.microsoft.com/office/drawing/2014/main" id="{58150E9C-9208-ED7E-43F1-824F62D8A1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4" name="Group 231">
              <a:extLst>
                <a:ext uri="{FF2B5EF4-FFF2-40B4-BE49-F238E27FC236}">
                  <a16:creationId xmlns:a16="http://schemas.microsoft.com/office/drawing/2014/main" id="{5CA34AAB-1517-606E-5B42-B3E38C855F7E}"/>
                </a:ext>
              </a:extLst>
            </p:cNvPr>
            <p:cNvGrpSpPr>
              <a:grpSpLocks/>
            </p:cNvGrpSpPr>
            <p:nvPr/>
          </p:nvGrpSpPr>
          <p:grpSpPr bwMode="auto">
            <a:xfrm rot="-7797453">
              <a:off x="4080" y="2688"/>
              <a:ext cx="192" cy="192"/>
              <a:chOff x="768" y="1344"/>
              <a:chExt cx="192" cy="192"/>
            </a:xfrm>
          </p:grpSpPr>
          <p:sp>
            <p:nvSpPr>
              <p:cNvPr id="72" name="Oval 232">
                <a:extLst>
                  <a:ext uri="{FF2B5EF4-FFF2-40B4-BE49-F238E27FC236}">
                    <a16:creationId xmlns:a16="http://schemas.microsoft.com/office/drawing/2014/main" id="{5EC2F18F-1AC5-6375-0A3F-C33898831BF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3" name="Oval 233">
                <a:extLst>
                  <a:ext uri="{FF2B5EF4-FFF2-40B4-BE49-F238E27FC236}">
                    <a16:creationId xmlns:a16="http://schemas.microsoft.com/office/drawing/2014/main" id="{0646B6C5-3547-BD6D-CF62-5A7BB4FA713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4" name="Oval 234">
                <a:extLst>
                  <a:ext uri="{FF2B5EF4-FFF2-40B4-BE49-F238E27FC236}">
                    <a16:creationId xmlns:a16="http://schemas.microsoft.com/office/drawing/2014/main" id="{21C7E88B-A146-9C0B-8A60-26105C3BE01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5" name="Group 235">
              <a:extLst>
                <a:ext uri="{FF2B5EF4-FFF2-40B4-BE49-F238E27FC236}">
                  <a16:creationId xmlns:a16="http://schemas.microsoft.com/office/drawing/2014/main" id="{164E1ACE-5311-84FD-B880-F04C3C2125AE}"/>
                </a:ext>
              </a:extLst>
            </p:cNvPr>
            <p:cNvGrpSpPr>
              <a:grpSpLocks/>
            </p:cNvGrpSpPr>
            <p:nvPr/>
          </p:nvGrpSpPr>
          <p:grpSpPr bwMode="auto">
            <a:xfrm rot="-9077643">
              <a:off x="4512" y="3168"/>
              <a:ext cx="192" cy="192"/>
              <a:chOff x="768" y="1344"/>
              <a:chExt cx="192" cy="192"/>
            </a:xfrm>
          </p:grpSpPr>
          <p:sp>
            <p:nvSpPr>
              <p:cNvPr id="69" name="Oval 236">
                <a:extLst>
                  <a:ext uri="{FF2B5EF4-FFF2-40B4-BE49-F238E27FC236}">
                    <a16:creationId xmlns:a16="http://schemas.microsoft.com/office/drawing/2014/main" id="{224048C3-844E-3467-F035-C8504C335B2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0" name="Oval 237">
                <a:extLst>
                  <a:ext uri="{FF2B5EF4-FFF2-40B4-BE49-F238E27FC236}">
                    <a16:creationId xmlns:a16="http://schemas.microsoft.com/office/drawing/2014/main" id="{BDCC4FC2-AFDB-2F89-F467-2B62722C9F7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1" name="Oval 238">
                <a:extLst>
                  <a:ext uri="{FF2B5EF4-FFF2-40B4-BE49-F238E27FC236}">
                    <a16:creationId xmlns:a16="http://schemas.microsoft.com/office/drawing/2014/main" id="{FEB318EA-57D6-4CB2-41F4-75F6AAA11B3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6" name="Group 239">
              <a:extLst>
                <a:ext uri="{FF2B5EF4-FFF2-40B4-BE49-F238E27FC236}">
                  <a16:creationId xmlns:a16="http://schemas.microsoft.com/office/drawing/2014/main" id="{5DC1DFF4-5748-13EC-15E6-2B9A9FAC3E3F}"/>
                </a:ext>
              </a:extLst>
            </p:cNvPr>
            <p:cNvGrpSpPr>
              <a:grpSpLocks/>
            </p:cNvGrpSpPr>
            <p:nvPr/>
          </p:nvGrpSpPr>
          <p:grpSpPr bwMode="auto">
            <a:xfrm>
              <a:off x="4224" y="3072"/>
              <a:ext cx="192" cy="192"/>
              <a:chOff x="768" y="1344"/>
              <a:chExt cx="192" cy="192"/>
            </a:xfrm>
          </p:grpSpPr>
          <p:sp>
            <p:nvSpPr>
              <p:cNvPr id="66" name="Oval 240">
                <a:extLst>
                  <a:ext uri="{FF2B5EF4-FFF2-40B4-BE49-F238E27FC236}">
                    <a16:creationId xmlns:a16="http://schemas.microsoft.com/office/drawing/2014/main" id="{417D8ECB-2CC2-2CB7-39CF-28C588F9B6D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7" name="Oval 241">
                <a:extLst>
                  <a:ext uri="{FF2B5EF4-FFF2-40B4-BE49-F238E27FC236}">
                    <a16:creationId xmlns:a16="http://schemas.microsoft.com/office/drawing/2014/main" id="{583CFEF7-9BD6-1ADC-9818-D84F03AF6B3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8" name="Oval 242">
                <a:extLst>
                  <a:ext uri="{FF2B5EF4-FFF2-40B4-BE49-F238E27FC236}">
                    <a16:creationId xmlns:a16="http://schemas.microsoft.com/office/drawing/2014/main" id="{445D3891-D28E-F989-199E-1195199269F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7" name="Group 243">
              <a:extLst>
                <a:ext uri="{FF2B5EF4-FFF2-40B4-BE49-F238E27FC236}">
                  <a16:creationId xmlns:a16="http://schemas.microsoft.com/office/drawing/2014/main" id="{0D48FE97-5B82-8912-2C25-81E204E3507D}"/>
                </a:ext>
              </a:extLst>
            </p:cNvPr>
            <p:cNvGrpSpPr>
              <a:grpSpLocks/>
            </p:cNvGrpSpPr>
            <p:nvPr/>
          </p:nvGrpSpPr>
          <p:grpSpPr bwMode="auto">
            <a:xfrm>
              <a:off x="4032" y="2880"/>
              <a:ext cx="192" cy="192"/>
              <a:chOff x="768" y="1344"/>
              <a:chExt cx="192" cy="192"/>
            </a:xfrm>
          </p:grpSpPr>
          <p:sp>
            <p:nvSpPr>
              <p:cNvPr id="63" name="Oval 244">
                <a:extLst>
                  <a:ext uri="{FF2B5EF4-FFF2-40B4-BE49-F238E27FC236}">
                    <a16:creationId xmlns:a16="http://schemas.microsoft.com/office/drawing/2014/main" id="{64264EBA-39C0-8D01-8E02-47B742BE87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4" name="Oval 245">
                <a:extLst>
                  <a:ext uri="{FF2B5EF4-FFF2-40B4-BE49-F238E27FC236}">
                    <a16:creationId xmlns:a16="http://schemas.microsoft.com/office/drawing/2014/main" id="{79CDE50B-4F75-E280-4E8D-693FEBD2397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5" name="Oval 246">
                <a:extLst>
                  <a:ext uri="{FF2B5EF4-FFF2-40B4-BE49-F238E27FC236}">
                    <a16:creationId xmlns:a16="http://schemas.microsoft.com/office/drawing/2014/main" id="{8ACB8AE4-982E-F5E9-7BCE-22AC9F5145B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8" name="Group 247">
              <a:extLst>
                <a:ext uri="{FF2B5EF4-FFF2-40B4-BE49-F238E27FC236}">
                  <a16:creationId xmlns:a16="http://schemas.microsoft.com/office/drawing/2014/main" id="{BAF30E28-B13E-306D-6B94-E60632F2FE03}"/>
                </a:ext>
              </a:extLst>
            </p:cNvPr>
            <p:cNvGrpSpPr>
              <a:grpSpLocks/>
            </p:cNvGrpSpPr>
            <p:nvPr/>
          </p:nvGrpSpPr>
          <p:grpSpPr bwMode="auto">
            <a:xfrm rot="8294042">
              <a:off x="4368" y="3408"/>
              <a:ext cx="192" cy="192"/>
              <a:chOff x="768" y="1344"/>
              <a:chExt cx="192" cy="192"/>
            </a:xfrm>
          </p:grpSpPr>
          <p:sp>
            <p:nvSpPr>
              <p:cNvPr id="60" name="Oval 248">
                <a:extLst>
                  <a:ext uri="{FF2B5EF4-FFF2-40B4-BE49-F238E27FC236}">
                    <a16:creationId xmlns:a16="http://schemas.microsoft.com/office/drawing/2014/main" id="{57B099F2-1E4C-8A9E-6E09-21985F9FD25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1" name="Oval 249">
                <a:extLst>
                  <a:ext uri="{FF2B5EF4-FFF2-40B4-BE49-F238E27FC236}">
                    <a16:creationId xmlns:a16="http://schemas.microsoft.com/office/drawing/2014/main" id="{04EEB4BC-3396-D207-3912-EDCA4AF02D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2" name="Oval 250">
                <a:extLst>
                  <a:ext uri="{FF2B5EF4-FFF2-40B4-BE49-F238E27FC236}">
                    <a16:creationId xmlns:a16="http://schemas.microsoft.com/office/drawing/2014/main" id="{B25B0CBA-B7B7-BC6D-F6E1-F882CADB297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9" name="Group 251">
              <a:extLst>
                <a:ext uri="{FF2B5EF4-FFF2-40B4-BE49-F238E27FC236}">
                  <a16:creationId xmlns:a16="http://schemas.microsoft.com/office/drawing/2014/main" id="{95590B4B-5534-8C2A-C0D7-796E9FCC1B9D}"/>
                </a:ext>
              </a:extLst>
            </p:cNvPr>
            <p:cNvGrpSpPr>
              <a:grpSpLocks/>
            </p:cNvGrpSpPr>
            <p:nvPr/>
          </p:nvGrpSpPr>
          <p:grpSpPr bwMode="auto">
            <a:xfrm>
              <a:off x="4944" y="2784"/>
              <a:ext cx="48" cy="192"/>
              <a:chOff x="960" y="3120"/>
              <a:chExt cx="48" cy="192"/>
            </a:xfrm>
          </p:grpSpPr>
          <p:sp>
            <p:nvSpPr>
              <p:cNvPr id="58" name="Oval 252">
                <a:extLst>
                  <a:ext uri="{FF2B5EF4-FFF2-40B4-BE49-F238E27FC236}">
                    <a16:creationId xmlns:a16="http://schemas.microsoft.com/office/drawing/2014/main" id="{C7F2914E-C06F-5EEA-F97E-4FC9A5FC9B1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9" name="Oval 253">
                <a:extLst>
                  <a:ext uri="{FF2B5EF4-FFF2-40B4-BE49-F238E27FC236}">
                    <a16:creationId xmlns:a16="http://schemas.microsoft.com/office/drawing/2014/main" id="{1A704D99-0ADD-5552-2793-CADFE2A52DE0}"/>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0" name="Group 254">
              <a:extLst>
                <a:ext uri="{FF2B5EF4-FFF2-40B4-BE49-F238E27FC236}">
                  <a16:creationId xmlns:a16="http://schemas.microsoft.com/office/drawing/2014/main" id="{284B0831-3409-91F1-71EE-AC7F62D43E53}"/>
                </a:ext>
              </a:extLst>
            </p:cNvPr>
            <p:cNvGrpSpPr>
              <a:grpSpLocks/>
            </p:cNvGrpSpPr>
            <p:nvPr/>
          </p:nvGrpSpPr>
          <p:grpSpPr bwMode="auto">
            <a:xfrm rot="3702360">
              <a:off x="4392" y="2712"/>
              <a:ext cx="48" cy="192"/>
              <a:chOff x="960" y="3120"/>
              <a:chExt cx="48" cy="192"/>
            </a:xfrm>
          </p:grpSpPr>
          <p:sp>
            <p:nvSpPr>
              <p:cNvPr id="56" name="Oval 255">
                <a:extLst>
                  <a:ext uri="{FF2B5EF4-FFF2-40B4-BE49-F238E27FC236}">
                    <a16:creationId xmlns:a16="http://schemas.microsoft.com/office/drawing/2014/main" id="{EEB67905-CDB7-1A01-38C2-DB281DEDC4A2}"/>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7" name="Oval 256">
                <a:extLst>
                  <a:ext uri="{FF2B5EF4-FFF2-40B4-BE49-F238E27FC236}">
                    <a16:creationId xmlns:a16="http://schemas.microsoft.com/office/drawing/2014/main" id="{0B7ACC96-1D5A-4AE7-A71E-AD36B334B9D0}"/>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1" name="Group 257">
              <a:extLst>
                <a:ext uri="{FF2B5EF4-FFF2-40B4-BE49-F238E27FC236}">
                  <a16:creationId xmlns:a16="http://schemas.microsoft.com/office/drawing/2014/main" id="{35831DF1-5EAB-DAEA-F2CD-1F003393F7B4}"/>
                </a:ext>
              </a:extLst>
            </p:cNvPr>
            <p:cNvGrpSpPr>
              <a:grpSpLocks/>
            </p:cNvGrpSpPr>
            <p:nvPr/>
          </p:nvGrpSpPr>
          <p:grpSpPr bwMode="auto">
            <a:xfrm rot="-8100000">
              <a:off x="4560" y="2544"/>
              <a:ext cx="48" cy="192"/>
              <a:chOff x="960" y="3120"/>
              <a:chExt cx="48" cy="192"/>
            </a:xfrm>
          </p:grpSpPr>
          <p:sp>
            <p:nvSpPr>
              <p:cNvPr id="54" name="Oval 258">
                <a:extLst>
                  <a:ext uri="{FF2B5EF4-FFF2-40B4-BE49-F238E27FC236}">
                    <a16:creationId xmlns:a16="http://schemas.microsoft.com/office/drawing/2014/main" id="{EF23CB5E-8E1A-4A7E-8085-0800526444D9}"/>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5" name="Oval 259">
                <a:extLst>
                  <a:ext uri="{FF2B5EF4-FFF2-40B4-BE49-F238E27FC236}">
                    <a16:creationId xmlns:a16="http://schemas.microsoft.com/office/drawing/2014/main" id="{F29A7C01-FE73-50EA-6609-CD4FFFD348ED}"/>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2" name="Group 260">
              <a:extLst>
                <a:ext uri="{FF2B5EF4-FFF2-40B4-BE49-F238E27FC236}">
                  <a16:creationId xmlns:a16="http://schemas.microsoft.com/office/drawing/2014/main" id="{F8080B6E-11DC-96AB-C1DD-B823C9F9B3DA}"/>
                </a:ext>
              </a:extLst>
            </p:cNvPr>
            <p:cNvGrpSpPr>
              <a:grpSpLocks/>
            </p:cNvGrpSpPr>
            <p:nvPr/>
          </p:nvGrpSpPr>
          <p:grpSpPr bwMode="auto">
            <a:xfrm rot="2928844">
              <a:off x="4584" y="2952"/>
              <a:ext cx="48" cy="192"/>
              <a:chOff x="960" y="3120"/>
              <a:chExt cx="48" cy="192"/>
            </a:xfrm>
          </p:grpSpPr>
          <p:sp>
            <p:nvSpPr>
              <p:cNvPr id="52" name="Oval 261">
                <a:extLst>
                  <a:ext uri="{FF2B5EF4-FFF2-40B4-BE49-F238E27FC236}">
                    <a16:creationId xmlns:a16="http://schemas.microsoft.com/office/drawing/2014/main" id="{47C03983-E2A9-D8A4-15F7-75D3C4215E48}"/>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3" name="Oval 262">
                <a:extLst>
                  <a:ext uri="{FF2B5EF4-FFF2-40B4-BE49-F238E27FC236}">
                    <a16:creationId xmlns:a16="http://schemas.microsoft.com/office/drawing/2014/main" id="{A4C09419-1A71-5D97-60FD-573D4AB7F7AF}"/>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3" name="Group 263">
              <a:extLst>
                <a:ext uri="{FF2B5EF4-FFF2-40B4-BE49-F238E27FC236}">
                  <a16:creationId xmlns:a16="http://schemas.microsoft.com/office/drawing/2014/main" id="{D1E92139-6DB0-D5AB-8353-FC36AC70E04D}"/>
                </a:ext>
              </a:extLst>
            </p:cNvPr>
            <p:cNvGrpSpPr>
              <a:grpSpLocks/>
            </p:cNvGrpSpPr>
            <p:nvPr/>
          </p:nvGrpSpPr>
          <p:grpSpPr bwMode="auto">
            <a:xfrm rot="-1863910">
              <a:off x="4224" y="3408"/>
              <a:ext cx="48" cy="192"/>
              <a:chOff x="960" y="3120"/>
              <a:chExt cx="48" cy="192"/>
            </a:xfrm>
          </p:grpSpPr>
          <p:sp>
            <p:nvSpPr>
              <p:cNvPr id="50" name="Oval 264">
                <a:extLst>
                  <a:ext uri="{FF2B5EF4-FFF2-40B4-BE49-F238E27FC236}">
                    <a16:creationId xmlns:a16="http://schemas.microsoft.com/office/drawing/2014/main" id="{9C74D256-76C8-F546-D1F5-6ECA27BFEF11}"/>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1" name="Oval 265">
                <a:extLst>
                  <a:ext uri="{FF2B5EF4-FFF2-40B4-BE49-F238E27FC236}">
                    <a16:creationId xmlns:a16="http://schemas.microsoft.com/office/drawing/2014/main" id="{C015442F-08A5-CA64-B32A-44C422C87970}"/>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4" name="Group 266">
              <a:extLst>
                <a:ext uri="{FF2B5EF4-FFF2-40B4-BE49-F238E27FC236}">
                  <a16:creationId xmlns:a16="http://schemas.microsoft.com/office/drawing/2014/main" id="{D86C476A-EA0C-2F12-9579-9F7CABE03BC3}"/>
                </a:ext>
              </a:extLst>
            </p:cNvPr>
            <p:cNvGrpSpPr>
              <a:grpSpLocks/>
            </p:cNvGrpSpPr>
            <p:nvPr/>
          </p:nvGrpSpPr>
          <p:grpSpPr bwMode="auto">
            <a:xfrm rot="3180674">
              <a:off x="4392" y="3192"/>
              <a:ext cx="48" cy="192"/>
              <a:chOff x="960" y="3120"/>
              <a:chExt cx="48" cy="192"/>
            </a:xfrm>
          </p:grpSpPr>
          <p:sp>
            <p:nvSpPr>
              <p:cNvPr id="48" name="Oval 267">
                <a:extLst>
                  <a:ext uri="{FF2B5EF4-FFF2-40B4-BE49-F238E27FC236}">
                    <a16:creationId xmlns:a16="http://schemas.microsoft.com/office/drawing/2014/main" id="{3C7B0E76-78AF-5F00-8438-79861B74313E}"/>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49" name="Oval 268">
                <a:extLst>
                  <a:ext uri="{FF2B5EF4-FFF2-40B4-BE49-F238E27FC236}">
                    <a16:creationId xmlns:a16="http://schemas.microsoft.com/office/drawing/2014/main" id="{9D641944-5FFA-39C0-A372-59B59CAE85AF}"/>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5" name="Group 269">
              <a:extLst>
                <a:ext uri="{FF2B5EF4-FFF2-40B4-BE49-F238E27FC236}">
                  <a16:creationId xmlns:a16="http://schemas.microsoft.com/office/drawing/2014/main" id="{A77EBCED-5CC1-878B-D7DB-DB727F9C1C81}"/>
                </a:ext>
              </a:extLst>
            </p:cNvPr>
            <p:cNvGrpSpPr>
              <a:grpSpLocks/>
            </p:cNvGrpSpPr>
            <p:nvPr/>
          </p:nvGrpSpPr>
          <p:grpSpPr bwMode="auto">
            <a:xfrm rot="-3259416">
              <a:off x="4272" y="2880"/>
              <a:ext cx="48" cy="192"/>
              <a:chOff x="960" y="3120"/>
              <a:chExt cx="48" cy="192"/>
            </a:xfrm>
          </p:grpSpPr>
          <p:sp>
            <p:nvSpPr>
              <p:cNvPr id="46" name="Oval 270">
                <a:extLst>
                  <a:ext uri="{FF2B5EF4-FFF2-40B4-BE49-F238E27FC236}">
                    <a16:creationId xmlns:a16="http://schemas.microsoft.com/office/drawing/2014/main" id="{E74AC140-7C30-9A61-22DE-9D717506205F}"/>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47" name="Oval 271">
                <a:extLst>
                  <a:ext uri="{FF2B5EF4-FFF2-40B4-BE49-F238E27FC236}">
                    <a16:creationId xmlns:a16="http://schemas.microsoft.com/office/drawing/2014/main" id="{5396EA1E-B460-49B2-D52C-822B5F4078DD}"/>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sp>
        <p:nvSpPr>
          <p:cNvPr id="132" name="TextBox 131">
            <a:extLst>
              <a:ext uri="{FF2B5EF4-FFF2-40B4-BE49-F238E27FC236}">
                <a16:creationId xmlns:a16="http://schemas.microsoft.com/office/drawing/2014/main" id="{D4D94540-6C54-BE93-2155-7BB1FC3F3179}"/>
              </a:ext>
            </a:extLst>
          </p:cNvPr>
          <p:cNvSpPr txBox="1"/>
          <p:nvPr/>
        </p:nvSpPr>
        <p:spPr>
          <a:xfrm>
            <a:off x="9494190" y="3422334"/>
            <a:ext cx="2327269" cy="954107"/>
          </a:xfrm>
          <a:prstGeom prst="rect">
            <a:avLst/>
          </a:prstGeom>
          <a:noFill/>
        </p:spPr>
        <p:txBody>
          <a:bodyPr wrap="square" rtlCol="0">
            <a:spAutoFit/>
          </a:bodyPr>
          <a:lstStyle/>
          <a:p>
            <a:r>
              <a:rPr lang="en-US" sz="2800" b="1" dirty="0">
                <a:solidFill>
                  <a:srgbClr val="FF0000"/>
                </a:solidFill>
              </a:rPr>
              <a:t>deconfined: </a:t>
            </a:r>
          </a:p>
          <a:p>
            <a:r>
              <a:rPr lang="en-US" sz="2800" b="1" dirty="0">
                <a:solidFill>
                  <a:srgbClr val="FF0000"/>
                </a:solidFill>
              </a:rPr>
              <a:t>many </a:t>
            </a:r>
            <a:r>
              <a:rPr lang="en-US" sz="2800" b="1" dirty="0" err="1">
                <a:solidFill>
                  <a:srgbClr val="FF0000"/>
                </a:solidFill>
              </a:rPr>
              <a:t>d.o.f</a:t>
            </a:r>
            <a:endParaRPr lang="en-US" sz="2800" b="1" dirty="0">
              <a:solidFill>
                <a:srgbClr val="FF0000"/>
              </a:solidFill>
            </a:endParaRPr>
          </a:p>
        </p:txBody>
      </p:sp>
      <p:grpSp>
        <p:nvGrpSpPr>
          <p:cNvPr id="133" name="Group 5">
            <a:extLst>
              <a:ext uri="{FF2B5EF4-FFF2-40B4-BE49-F238E27FC236}">
                <a16:creationId xmlns:a16="http://schemas.microsoft.com/office/drawing/2014/main" id="{7EE488E4-7012-0B5D-D829-359A7F856247}"/>
              </a:ext>
            </a:extLst>
          </p:cNvPr>
          <p:cNvGrpSpPr>
            <a:grpSpLocks/>
          </p:cNvGrpSpPr>
          <p:nvPr/>
        </p:nvGrpSpPr>
        <p:grpSpPr bwMode="auto">
          <a:xfrm>
            <a:off x="1563865" y="2944632"/>
            <a:ext cx="1702634" cy="1638139"/>
            <a:chOff x="3408" y="912"/>
            <a:chExt cx="2112" cy="1968"/>
          </a:xfrm>
        </p:grpSpPr>
        <p:sp>
          <p:nvSpPr>
            <p:cNvPr id="134" name="Oval 6">
              <a:extLst>
                <a:ext uri="{FF2B5EF4-FFF2-40B4-BE49-F238E27FC236}">
                  <a16:creationId xmlns:a16="http://schemas.microsoft.com/office/drawing/2014/main" id="{8E9C963F-83A9-34CA-2A60-11605E7632E6}"/>
                </a:ext>
              </a:extLst>
            </p:cNvPr>
            <p:cNvSpPr>
              <a:spLocks noChangeArrowheads="1"/>
            </p:cNvSpPr>
            <p:nvPr/>
          </p:nvSpPr>
          <p:spPr bwMode="auto">
            <a:xfrm>
              <a:off x="4512"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5" name="Group 7">
              <a:extLst>
                <a:ext uri="{FF2B5EF4-FFF2-40B4-BE49-F238E27FC236}">
                  <a16:creationId xmlns:a16="http://schemas.microsoft.com/office/drawing/2014/main" id="{6C876B9E-4061-6372-5960-5E295B6B4BB8}"/>
                </a:ext>
              </a:extLst>
            </p:cNvPr>
            <p:cNvGrpSpPr>
              <a:grpSpLocks/>
            </p:cNvGrpSpPr>
            <p:nvPr/>
          </p:nvGrpSpPr>
          <p:grpSpPr bwMode="auto">
            <a:xfrm>
              <a:off x="4560" y="1440"/>
              <a:ext cx="192" cy="192"/>
              <a:chOff x="768" y="1344"/>
              <a:chExt cx="192" cy="192"/>
            </a:xfrm>
          </p:grpSpPr>
          <p:sp>
            <p:nvSpPr>
              <p:cNvPr id="279" name="Oval 8">
                <a:extLst>
                  <a:ext uri="{FF2B5EF4-FFF2-40B4-BE49-F238E27FC236}">
                    <a16:creationId xmlns:a16="http://schemas.microsoft.com/office/drawing/2014/main" id="{3198A100-F3BC-0975-244B-C9FD324F8C0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80" name="Oval 9">
                <a:extLst>
                  <a:ext uri="{FF2B5EF4-FFF2-40B4-BE49-F238E27FC236}">
                    <a16:creationId xmlns:a16="http://schemas.microsoft.com/office/drawing/2014/main" id="{8819F4C4-1586-E75D-AABA-6AE27C715B9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81" name="Oval 10">
                <a:extLst>
                  <a:ext uri="{FF2B5EF4-FFF2-40B4-BE49-F238E27FC236}">
                    <a16:creationId xmlns:a16="http://schemas.microsoft.com/office/drawing/2014/main" id="{7F0CDEF9-051F-7D1D-92F8-52B661A20CC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36" name="Oval 11">
              <a:extLst>
                <a:ext uri="{FF2B5EF4-FFF2-40B4-BE49-F238E27FC236}">
                  <a16:creationId xmlns:a16="http://schemas.microsoft.com/office/drawing/2014/main" id="{90551567-95E9-DFBF-8845-F84E27AE0AF9}"/>
                </a:ext>
              </a:extLst>
            </p:cNvPr>
            <p:cNvSpPr>
              <a:spLocks noChangeArrowheads="1"/>
            </p:cNvSpPr>
            <p:nvPr/>
          </p:nvSpPr>
          <p:spPr bwMode="auto">
            <a:xfrm rot="4485862">
              <a:off x="5040"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7" name="Group 12">
              <a:extLst>
                <a:ext uri="{FF2B5EF4-FFF2-40B4-BE49-F238E27FC236}">
                  <a16:creationId xmlns:a16="http://schemas.microsoft.com/office/drawing/2014/main" id="{05014900-C1D3-6487-6C78-C5E6D5FE3FBD}"/>
                </a:ext>
              </a:extLst>
            </p:cNvPr>
            <p:cNvGrpSpPr>
              <a:grpSpLocks/>
            </p:cNvGrpSpPr>
            <p:nvPr/>
          </p:nvGrpSpPr>
          <p:grpSpPr bwMode="auto">
            <a:xfrm rot="4476815">
              <a:off x="5088" y="1440"/>
              <a:ext cx="192" cy="192"/>
              <a:chOff x="768" y="1344"/>
              <a:chExt cx="192" cy="192"/>
            </a:xfrm>
          </p:grpSpPr>
          <p:sp>
            <p:nvSpPr>
              <p:cNvPr id="276" name="Oval 13">
                <a:extLst>
                  <a:ext uri="{FF2B5EF4-FFF2-40B4-BE49-F238E27FC236}">
                    <a16:creationId xmlns:a16="http://schemas.microsoft.com/office/drawing/2014/main" id="{D2B392BF-34F9-3F1E-C857-900E51CACCC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7" name="Oval 14">
                <a:extLst>
                  <a:ext uri="{FF2B5EF4-FFF2-40B4-BE49-F238E27FC236}">
                    <a16:creationId xmlns:a16="http://schemas.microsoft.com/office/drawing/2014/main" id="{36454359-96A9-5E74-E274-74DB3A007C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8" name="Oval 15">
                <a:extLst>
                  <a:ext uri="{FF2B5EF4-FFF2-40B4-BE49-F238E27FC236}">
                    <a16:creationId xmlns:a16="http://schemas.microsoft.com/office/drawing/2014/main" id="{3844B7E2-E27D-0F2E-D333-D72C7612B12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38" name="Oval 16">
              <a:extLst>
                <a:ext uri="{FF2B5EF4-FFF2-40B4-BE49-F238E27FC236}">
                  <a16:creationId xmlns:a16="http://schemas.microsoft.com/office/drawing/2014/main" id="{5D27FAFA-4869-1DEF-195C-02FF695B5573}"/>
                </a:ext>
              </a:extLst>
            </p:cNvPr>
            <p:cNvSpPr>
              <a:spLocks noChangeArrowheads="1"/>
            </p:cNvSpPr>
            <p:nvPr/>
          </p:nvSpPr>
          <p:spPr bwMode="auto">
            <a:xfrm rot="-3550340">
              <a:off x="4560"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9" name="Group 17">
              <a:extLst>
                <a:ext uri="{FF2B5EF4-FFF2-40B4-BE49-F238E27FC236}">
                  <a16:creationId xmlns:a16="http://schemas.microsoft.com/office/drawing/2014/main" id="{3F2E9BB8-84C1-F1E9-1D4B-D3BC393AA4A8}"/>
                </a:ext>
              </a:extLst>
            </p:cNvPr>
            <p:cNvGrpSpPr>
              <a:grpSpLocks/>
            </p:cNvGrpSpPr>
            <p:nvPr/>
          </p:nvGrpSpPr>
          <p:grpSpPr bwMode="auto">
            <a:xfrm rot="-3566642">
              <a:off x="4608" y="1776"/>
              <a:ext cx="192" cy="192"/>
              <a:chOff x="768" y="1344"/>
              <a:chExt cx="192" cy="192"/>
            </a:xfrm>
          </p:grpSpPr>
          <p:sp>
            <p:nvSpPr>
              <p:cNvPr id="273" name="Oval 18">
                <a:extLst>
                  <a:ext uri="{FF2B5EF4-FFF2-40B4-BE49-F238E27FC236}">
                    <a16:creationId xmlns:a16="http://schemas.microsoft.com/office/drawing/2014/main" id="{165595EE-BCC2-AFF1-C1E6-BC7931E50A29}"/>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4" name="Oval 19">
                <a:extLst>
                  <a:ext uri="{FF2B5EF4-FFF2-40B4-BE49-F238E27FC236}">
                    <a16:creationId xmlns:a16="http://schemas.microsoft.com/office/drawing/2014/main" id="{9520689A-6CFA-0179-78C6-ABDD02172A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5" name="Oval 20">
                <a:extLst>
                  <a:ext uri="{FF2B5EF4-FFF2-40B4-BE49-F238E27FC236}">
                    <a16:creationId xmlns:a16="http://schemas.microsoft.com/office/drawing/2014/main" id="{6B698DAB-3072-BA57-D56D-E74C4CB3FFD5}"/>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0" name="Oval 21">
              <a:extLst>
                <a:ext uri="{FF2B5EF4-FFF2-40B4-BE49-F238E27FC236}">
                  <a16:creationId xmlns:a16="http://schemas.microsoft.com/office/drawing/2014/main" id="{FA14802F-F256-26C1-6F50-0573380B52E0}"/>
                </a:ext>
              </a:extLst>
            </p:cNvPr>
            <p:cNvSpPr>
              <a:spLocks noChangeArrowheads="1"/>
            </p:cNvSpPr>
            <p:nvPr/>
          </p:nvSpPr>
          <p:spPr bwMode="auto">
            <a:xfrm rot="2140584">
              <a:off x="4800" y="115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1" name="Group 22">
              <a:extLst>
                <a:ext uri="{FF2B5EF4-FFF2-40B4-BE49-F238E27FC236}">
                  <a16:creationId xmlns:a16="http://schemas.microsoft.com/office/drawing/2014/main" id="{2DD1D335-6234-8E21-5F23-B0F5417A64B4}"/>
                </a:ext>
              </a:extLst>
            </p:cNvPr>
            <p:cNvGrpSpPr>
              <a:grpSpLocks/>
            </p:cNvGrpSpPr>
            <p:nvPr/>
          </p:nvGrpSpPr>
          <p:grpSpPr bwMode="auto">
            <a:xfrm rot="2140584">
              <a:off x="4848" y="1200"/>
              <a:ext cx="192" cy="192"/>
              <a:chOff x="768" y="1344"/>
              <a:chExt cx="192" cy="192"/>
            </a:xfrm>
          </p:grpSpPr>
          <p:sp>
            <p:nvSpPr>
              <p:cNvPr id="270" name="Oval 23">
                <a:extLst>
                  <a:ext uri="{FF2B5EF4-FFF2-40B4-BE49-F238E27FC236}">
                    <a16:creationId xmlns:a16="http://schemas.microsoft.com/office/drawing/2014/main" id="{D098B0C0-6148-744C-EE08-7845CEB08F7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1" name="Oval 24">
                <a:extLst>
                  <a:ext uri="{FF2B5EF4-FFF2-40B4-BE49-F238E27FC236}">
                    <a16:creationId xmlns:a16="http://schemas.microsoft.com/office/drawing/2014/main" id="{AA9E9805-E5CE-E072-FA9E-F56F2E75B88F}"/>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2" name="Oval 25">
                <a:extLst>
                  <a:ext uri="{FF2B5EF4-FFF2-40B4-BE49-F238E27FC236}">
                    <a16:creationId xmlns:a16="http://schemas.microsoft.com/office/drawing/2014/main" id="{C673D9D9-85D3-137C-C889-EEBBD439D65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2" name="Oval 26">
              <a:extLst>
                <a:ext uri="{FF2B5EF4-FFF2-40B4-BE49-F238E27FC236}">
                  <a16:creationId xmlns:a16="http://schemas.microsoft.com/office/drawing/2014/main" id="{27C9AB07-F542-7C89-345B-94EDC4743DA0}"/>
                </a:ext>
              </a:extLst>
            </p:cNvPr>
            <p:cNvSpPr>
              <a:spLocks noChangeArrowheads="1"/>
            </p:cNvSpPr>
            <p:nvPr/>
          </p:nvSpPr>
          <p:spPr bwMode="auto">
            <a:xfrm rot="8323321">
              <a:off x="4896"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3" name="Group 27">
              <a:extLst>
                <a:ext uri="{FF2B5EF4-FFF2-40B4-BE49-F238E27FC236}">
                  <a16:creationId xmlns:a16="http://schemas.microsoft.com/office/drawing/2014/main" id="{69F5FFE0-9EF9-CA41-3FA6-638342BD4097}"/>
                </a:ext>
              </a:extLst>
            </p:cNvPr>
            <p:cNvGrpSpPr>
              <a:grpSpLocks/>
            </p:cNvGrpSpPr>
            <p:nvPr/>
          </p:nvGrpSpPr>
          <p:grpSpPr bwMode="auto">
            <a:xfrm rot="8294042">
              <a:off x="4944" y="1776"/>
              <a:ext cx="192" cy="192"/>
              <a:chOff x="768" y="1344"/>
              <a:chExt cx="192" cy="192"/>
            </a:xfrm>
          </p:grpSpPr>
          <p:sp>
            <p:nvSpPr>
              <p:cNvPr id="267" name="Oval 28">
                <a:extLst>
                  <a:ext uri="{FF2B5EF4-FFF2-40B4-BE49-F238E27FC236}">
                    <a16:creationId xmlns:a16="http://schemas.microsoft.com/office/drawing/2014/main" id="{575FC46B-CD3D-E6D8-BDFD-9EFBBBFE8BA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8" name="Oval 29">
                <a:extLst>
                  <a:ext uri="{FF2B5EF4-FFF2-40B4-BE49-F238E27FC236}">
                    <a16:creationId xmlns:a16="http://schemas.microsoft.com/office/drawing/2014/main" id="{262981ED-6EFF-1B80-B81E-277FBBFA690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9" name="Oval 30">
                <a:extLst>
                  <a:ext uri="{FF2B5EF4-FFF2-40B4-BE49-F238E27FC236}">
                    <a16:creationId xmlns:a16="http://schemas.microsoft.com/office/drawing/2014/main" id="{706F9567-58F1-0240-833C-8591B493D80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4" name="Oval 31">
              <a:extLst>
                <a:ext uri="{FF2B5EF4-FFF2-40B4-BE49-F238E27FC236}">
                  <a16:creationId xmlns:a16="http://schemas.microsoft.com/office/drawing/2014/main" id="{C62F53D6-A685-0EF1-BD47-3D95C1476C8B}"/>
                </a:ext>
              </a:extLst>
            </p:cNvPr>
            <p:cNvSpPr>
              <a:spLocks noChangeArrowheads="1"/>
            </p:cNvSpPr>
            <p:nvPr/>
          </p:nvSpPr>
          <p:spPr bwMode="auto">
            <a:xfrm rot="-5662097">
              <a:off x="4224" y="1584"/>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5" name="Group 32">
              <a:extLst>
                <a:ext uri="{FF2B5EF4-FFF2-40B4-BE49-F238E27FC236}">
                  <a16:creationId xmlns:a16="http://schemas.microsoft.com/office/drawing/2014/main" id="{9EA83A2D-0159-77C6-8FCB-5B09F26B3CB7}"/>
                </a:ext>
              </a:extLst>
            </p:cNvPr>
            <p:cNvGrpSpPr>
              <a:grpSpLocks/>
            </p:cNvGrpSpPr>
            <p:nvPr/>
          </p:nvGrpSpPr>
          <p:grpSpPr bwMode="auto">
            <a:xfrm rot="-5650226">
              <a:off x="4272" y="1632"/>
              <a:ext cx="192" cy="192"/>
              <a:chOff x="768" y="1344"/>
              <a:chExt cx="192" cy="192"/>
            </a:xfrm>
          </p:grpSpPr>
          <p:sp>
            <p:nvSpPr>
              <p:cNvPr id="264" name="Oval 33">
                <a:extLst>
                  <a:ext uri="{FF2B5EF4-FFF2-40B4-BE49-F238E27FC236}">
                    <a16:creationId xmlns:a16="http://schemas.microsoft.com/office/drawing/2014/main" id="{53458559-65A1-1E8A-4B88-C9BD7BF766C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5" name="Oval 34">
                <a:extLst>
                  <a:ext uri="{FF2B5EF4-FFF2-40B4-BE49-F238E27FC236}">
                    <a16:creationId xmlns:a16="http://schemas.microsoft.com/office/drawing/2014/main" id="{E6DDB777-5B10-3818-7988-F191191EF9A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6" name="Oval 35">
                <a:extLst>
                  <a:ext uri="{FF2B5EF4-FFF2-40B4-BE49-F238E27FC236}">
                    <a16:creationId xmlns:a16="http://schemas.microsoft.com/office/drawing/2014/main" id="{DB15E173-D3DF-9441-9912-FF4AB6B1C64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6" name="Oval 36">
              <a:extLst>
                <a:ext uri="{FF2B5EF4-FFF2-40B4-BE49-F238E27FC236}">
                  <a16:creationId xmlns:a16="http://schemas.microsoft.com/office/drawing/2014/main" id="{BF363E71-8101-13A7-749F-F544DF7F2FDC}"/>
                </a:ext>
              </a:extLst>
            </p:cNvPr>
            <p:cNvSpPr>
              <a:spLocks noChangeArrowheads="1"/>
            </p:cNvSpPr>
            <p:nvPr/>
          </p:nvSpPr>
          <p:spPr bwMode="auto">
            <a:xfrm rot="-7812780">
              <a:off x="4512" y="96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7" name="Group 37">
              <a:extLst>
                <a:ext uri="{FF2B5EF4-FFF2-40B4-BE49-F238E27FC236}">
                  <a16:creationId xmlns:a16="http://schemas.microsoft.com/office/drawing/2014/main" id="{4840C35A-2791-E4F5-260F-D9CCBA03EA55}"/>
                </a:ext>
              </a:extLst>
            </p:cNvPr>
            <p:cNvGrpSpPr>
              <a:grpSpLocks/>
            </p:cNvGrpSpPr>
            <p:nvPr/>
          </p:nvGrpSpPr>
          <p:grpSpPr bwMode="auto">
            <a:xfrm rot="-7797453">
              <a:off x="4560" y="1008"/>
              <a:ext cx="192" cy="192"/>
              <a:chOff x="768" y="1344"/>
              <a:chExt cx="192" cy="192"/>
            </a:xfrm>
          </p:grpSpPr>
          <p:sp>
            <p:nvSpPr>
              <p:cNvPr id="261" name="Oval 38">
                <a:extLst>
                  <a:ext uri="{FF2B5EF4-FFF2-40B4-BE49-F238E27FC236}">
                    <a16:creationId xmlns:a16="http://schemas.microsoft.com/office/drawing/2014/main" id="{98E42902-0BA2-13AC-704D-CEEC348D73F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2" name="Oval 39">
                <a:extLst>
                  <a:ext uri="{FF2B5EF4-FFF2-40B4-BE49-F238E27FC236}">
                    <a16:creationId xmlns:a16="http://schemas.microsoft.com/office/drawing/2014/main" id="{BA38D37E-DFDD-2136-21B9-BAF67372906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3" name="Oval 40">
                <a:extLst>
                  <a:ext uri="{FF2B5EF4-FFF2-40B4-BE49-F238E27FC236}">
                    <a16:creationId xmlns:a16="http://schemas.microsoft.com/office/drawing/2014/main" id="{88BEC30B-DE55-244D-6160-DCD500249FB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8" name="Oval 41">
              <a:extLst>
                <a:ext uri="{FF2B5EF4-FFF2-40B4-BE49-F238E27FC236}">
                  <a16:creationId xmlns:a16="http://schemas.microsoft.com/office/drawing/2014/main" id="{110F9F65-BF33-7AF9-662D-5920ED84DD9E}"/>
                </a:ext>
              </a:extLst>
            </p:cNvPr>
            <p:cNvSpPr>
              <a:spLocks noChangeArrowheads="1"/>
            </p:cNvSpPr>
            <p:nvPr/>
          </p:nvSpPr>
          <p:spPr bwMode="auto">
            <a:xfrm rot="-9077643">
              <a:off x="4128" y="124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9" name="Group 42">
              <a:extLst>
                <a:ext uri="{FF2B5EF4-FFF2-40B4-BE49-F238E27FC236}">
                  <a16:creationId xmlns:a16="http://schemas.microsoft.com/office/drawing/2014/main" id="{DA762EA7-56FA-B547-AD6B-0EE95A0B7D0C}"/>
                </a:ext>
              </a:extLst>
            </p:cNvPr>
            <p:cNvGrpSpPr>
              <a:grpSpLocks/>
            </p:cNvGrpSpPr>
            <p:nvPr/>
          </p:nvGrpSpPr>
          <p:grpSpPr bwMode="auto">
            <a:xfrm rot="-9077643">
              <a:off x="4176" y="1296"/>
              <a:ext cx="192" cy="192"/>
              <a:chOff x="768" y="1344"/>
              <a:chExt cx="192" cy="192"/>
            </a:xfrm>
          </p:grpSpPr>
          <p:sp>
            <p:nvSpPr>
              <p:cNvPr id="258" name="Oval 43">
                <a:extLst>
                  <a:ext uri="{FF2B5EF4-FFF2-40B4-BE49-F238E27FC236}">
                    <a16:creationId xmlns:a16="http://schemas.microsoft.com/office/drawing/2014/main" id="{1A7E65A8-A97A-917E-A184-91DD546847BB}"/>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9" name="Oval 44">
                <a:extLst>
                  <a:ext uri="{FF2B5EF4-FFF2-40B4-BE49-F238E27FC236}">
                    <a16:creationId xmlns:a16="http://schemas.microsoft.com/office/drawing/2014/main" id="{D7E0EFAE-8DD0-FEA3-A21B-BDE1054C769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0" name="Oval 45">
                <a:extLst>
                  <a:ext uri="{FF2B5EF4-FFF2-40B4-BE49-F238E27FC236}">
                    <a16:creationId xmlns:a16="http://schemas.microsoft.com/office/drawing/2014/main" id="{8240293A-D169-844C-07E6-4640CA49E16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0" name="Oval 46">
              <a:extLst>
                <a:ext uri="{FF2B5EF4-FFF2-40B4-BE49-F238E27FC236}">
                  <a16:creationId xmlns:a16="http://schemas.microsoft.com/office/drawing/2014/main" id="{47099256-960A-9599-3AFF-2AEAFA507781}"/>
                </a:ext>
              </a:extLst>
            </p:cNvPr>
            <p:cNvSpPr>
              <a:spLocks noChangeArrowheads="1"/>
            </p:cNvSpPr>
            <p:nvPr/>
          </p:nvSpPr>
          <p:spPr bwMode="auto">
            <a:xfrm>
              <a:off x="4272" y="196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1" name="Group 47">
              <a:extLst>
                <a:ext uri="{FF2B5EF4-FFF2-40B4-BE49-F238E27FC236}">
                  <a16:creationId xmlns:a16="http://schemas.microsoft.com/office/drawing/2014/main" id="{AD26569E-D172-CF2A-1CC9-92E9190F59D2}"/>
                </a:ext>
              </a:extLst>
            </p:cNvPr>
            <p:cNvGrpSpPr>
              <a:grpSpLocks/>
            </p:cNvGrpSpPr>
            <p:nvPr/>
          </p:nvGrpSpPr>
          <p:grpSpPr bwMode="auto">
            <a:xfrm>
              <a:off x="4320" y="2016"/>
              <a:ext cx="192" cy="192"/>
              <a:chOff x="768" y="1344"/>
              <a:chExt cx="192" cy="192"/>
            </a:xfrm>
          </p:grpSpPr>
          <p:sp>
            <p:nvSpPr>
              <p:cNvPr id="255" name="Oval 48">
                <a:extLst>
                  <a:ext uri="{FF2B5EF4-FFF2-40B4-BE49-F238E27FC236}">
                    <a16:creationId xmlns:a16="http://schemas.microsoft.com/office/drawing/2014/main" id="{56E26D24-6989-680B-4A16-BA9DCA27677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6" name="Oval 49">
                <a:extLst>
                  <a:ext uri="{FF2B5EF4-FFF2-40B4-BE49-F238E27FC236}">
                    <a16:creationId xmlns:a16="http://schemas.microsoft.com/office/drawing/2014/main" id="{3488A6BF-CD2A-3FB6-79D9-23E53EC5156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7" name="Oval 50">
                <a:extLst>
                  <a:ext uri="{FF2B5EF4-FFF2-40B4-BE49-F238E27FC236}">
                    <a16:creationId xmlns:a16="http://schemas.microsoft.com/office/drawing/2014/main" id="{476F70F5-D52D-FC63-4D2C-150D07B058A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2" name="Oval 51">
              <a:extLst>
                <a:ext uri="{FF2B5EF4-FFF2-40B4-BE49-F238E27FC236}">
                  <a16:creationId xmlns:a16="http://schemas.microsoft.com/office/drawing/2014/main" id="{35BD1FF8-6699-5D9D-CDEC-B9B369C2D111}"/>
                </a:ext>
              </a:extLst>
            </p:cNvPr>
            <p:cNvSpPr>
              <a:spLocks noChangeArrowheads="1"/>
            </p:cNvSpPr>
            <p:nvPr/>
          </p:nvSpPr>
          <p:spPr bwMode="auto">
            <a:xfrm>
              <a:off x="5232" y="163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3" name="Group 52">
              <a:extLst>
                <a:ext uri="{FF2B5EF4-FFF2-40B4-BE49-F238E27FC236}">
                  <a16:creationId xmlns:a16="http://schemas.microsoft.com/office/drawing/2014/main" id="{CD839CA5-A4E7-A840-5185-3D6343A74C5A}"/>
                </a:ext>
              </a:extLst>
            </p:cNvPr>
            <p:cNvGrpSpPr>
              <a:grpSpLocks/>
            </p:cNvGrpSpPr>
            <p:nvPr/>
          </p:nvGrpSpPr>
          <p:grpSpPr bwMode="auto">
            <a:xfrm>
              <a:off x="5280" y="1680"/>
              <a:ext cx="192" cy="192"/>
              <a:chOff x="768" y="1344"/>
              <a:chExt cx="192" cy="192"/>
            </a:xfrm>
          </p:grpSpPr>
          <p:sp>
            <p:nvSpPr>
              <p:cNvPr id="252" name="Oval 53">
                <a:extLst>
                  <a:ext uri="{FF2B5EF4-FFF2-40B4-BE49-F238E27FC236}">
                    <a16:creationId xmlns:a16="http://schemas.microsoft.com/office/drawing/2014/main" id="{4804F58A-3003-C1F0-59F3-1337E2D43A0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3" name="Oval 54">
                <a:extLst>
                  <a:ext uri="{FF2B5EF4-FFF2-40B4-BE49-F238E27FC236}">
                    <a16:creationId xmlns:a16="http://schemas.microsoft.com/office/drawing/2014/main" id="{E84AD989-9BE5-2151-51AC-5AE9F1CA2EC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4" name="Oval 55">
                <a:extLst>
                  <a:ext uri="{FF2B5EF4-FFF2-40B4-BE49-F238E27FC236}">
                    <a16:creationId xmlns:a16="http://schemas.microsoft.com/office/drawing/2014/main" id="{18900336-AAD1-8D26-D639-6727E958F28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4" name="Oval 56">
              <a:extLst>
                <a:ext uri="{FF2B5EF4-FFF2-40B4-BE49-F238E27FC236}">
                  <a16:creationId xmlns:a16="http://schemas.microsoft.com/office/drawing/2014/main" id="{AC965C40-9F0F-CDE3-C7CE-39504BD4399F}"/>
                </a:ext>
              </a:extLst>
            </p:cNvPr>
            <p:cNvSpPr>
              <a:spLocks noChangeArrowheads="1"/>
            </p:cNvSpPr>
            <p:nvPr/>
          </p:nvSpPr>
          <p:spPr bwMode="auto">
            <a:xfrm rot="4485862">
              <a:off x="4704" y="201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5" name="Group 57">
              <a:extLst>
                <a:ext uri="{FF2B5EF4-FFF2-40B4-BE49-F238E27FC236}">
                  <a16:creationId xmlns:a16="http://schemas.microsoft.com/office/drawing/2014/main" id="{7651C7D1-A826-EAC0-C09A-3A507B1A0155}"/>
                </a:ext>
              </a:extLst>
            </p:cNvPr>
            <p:cNvGrpSpPr>
              <a:grpSpLocks/>
            </p:cNvGrpSpPr>
            <p:nvPr/>
          </p:nvGrpSpPr>
          <p:grpSpPr bwMode="auto">
            <a:xfrm rot="4476815">
              <a:off x="4752" y="2064"/>
              <a:ext cx="192" cy="192"/>
              <a:chOff x="768" y="1344"/>
              <a:chExt cx="192" cy="192"/>
            </a:xfrm>
          </p:grpSpPr>
          <p:sp>
            <p:nvSpPr>
              <p:cNvPr id="249" name="Oval 58">
                <a:extLst>
                  <a:ext uri="{FF2B5EF4-FFF2-40B4-BE49-F238E27FC236}">
                    <a16:creationId xmlns:a16="http://schemas.microsoft.com/office/drawing/2014/main" id="{DC81DE11-523C-6B44-338F-7825122B98B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0" name="Oval 59">
                <a:extLst>
                  <a:ext uri="{FF2B5EF4-FFF2-40B4-BE49-F238E27FC236}">
                    <a16:creationId xmlns:a16="http://schemas.microsoft.com/office/drawing/2014/main" id="{A6C68DD6-10D3-12D1-76BF-02A6E0DC041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1" name="Oval 60">
                <a:extLst>
                  <a:ext uri="{FF2B5EF4-FFF2-40B4-BE49-F238E27FC236}">
                    <a16:creationId xmlns:a16="http://schemas.microsoft.com/office/drawing/2014/main" id="{642ED18C-C426-CBDE-C195-B5477DDF704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6" name="Oval 61">
              <a:extLst>
                <a:ext uri="{FF2B5EF4-FFF2-40B4-BE49-F238E27FC236}">
                  <a16:creationId xmlns:a16="http://schemas.microsoft.com/office/drawing/2014/main" id="{3BA043D2-84DD-B176-780C-41228E6BD6A5}"/>
                </a:ext>
              </a:extLst>
            </p:cNvPr>
            <p:cNvSpPr>
              <a:spLocks noChangeArrowheads="1"/>
            </p:cNvSpPr>
            <p:nvPr/>
          </p:nvSpPr>
          <p:spPr bwMode="auto">
            <a:xfrm rot="8323321">
              <a:off x="3936" y="177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7" name="Group 62">
              <a:extLst>
                <a:ext uri="{FF2B5EF4-FFF2-40B4-BE49-F238E27FC236}">
                  <a16:creationId xmlns:a16="http://schemas.microsoft.com/office/drawing/2014/main" id="{6AD74AE4-6CD9-E7B2-F9F2-C518B4F0046A}"/>
                </a:ext>
              </a:extLst>
            </p:cNvPr>
            <p:cNvGrpSpPr>
              <a:grpSpLocks/>
            </p:cNvGrpSpPr>
            <p:nvPr/>
          </p:nvGrpSpPr>
          <p:grpSpPr bwMode="auto">
            <a:xfrm rot="8294042">
              <a:off x="3984" y="1824"/>
              <a:ext cx="192" cy="192"/>
              <a:chOff x="768" y="1344"/>
              <a:chExt cx="192" cy="192"/>
            </a:xfrm>
          </p:grpSpPr>
          <p:sp>
            <p:nvSpPr>
              <p:cNvPr id="246" name="Oval 63">
                <a:extLst>
                  <a:ext uri="{FF2B5EF4-FFF2-40B4-BE49-F238E27FC236}">
                    <a16:creationId xmlns:a16="http://schemas.microsoft.com/office/drawing/2014/main" id="{BA25C3AD-5C82-8471-66FC-7DCAE34E2BA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7" name="Oval 64">
                <a:extLst>
                  <a:ext uri="{FF2B5EF4-FFF2-40B4-BE49-F238E27FC236}">
                    <a16:creationId xmlns:a16="http://schemas.microsoft.com/office/drawing/2014/main" id="{26CDDCA4-097B-7395-9259-E811F784DDD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8" name="Oval 65">
                <a:extLst>
                  <a:ext uri="{FF2B5EF4-FFF2-40B4-BE49-F238E27FC236}">
                    <a16:creationId xmlns:a16="http://schemas.microsoft.com/office/drawing/2014/main" id="{0888FF4D-8FE9-94CA-9635-70A49678C63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8" name="Oval 66">
              <a:extLst>
                <a:ext uri="{FF2B5EF4-FFF2-40B4-BE49-F238E27FC236}">
                  <a16:creationId xmlns:a16="http://schemas.microsoft.com/office/drawing/2014/main" id="{E617EC1F-9B86-2503-AA09-FF12D92CA625}"/>
                </a:ext>
              </a:extLst>
            </p:cNvPr>
            <p:cNvSpPr>
              <a:spLocks noChangeArrowheads="1"/>
            </p:cNvSpPr>
            <p:nvPr/>
          </p:nvSpPr>
          <p:spPr bwMode="auto">
            <a:xfrm>
              <a:off x="5088" y="201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9" name="Group 67">
              <a:extLst>
                <a:ext uri="{FF2B5EF4-FFF2-40B4-BE49-F238E27FC236}">
                  <a16:creationId xmlns:a16="http://schemas.microsoft.com/office/drawing/2014/main" id="{98206713-D813-2E3E-0C93-76525DAC0426}"/>
                </a:ext>
              </a:extLst>
            </p:cNvPr>
            <p:cNvGrpSpPr>
              <a:grpSpLocks/>
            </p:cNvGrpSpPr>
            <p:nvPr/>
          </p:nvGrpSpPr>
          <p:grpSpPr bwMode="auto">
            <a:xfrm>
              <a:off x="5136" y="2064"/>
              <a:ext cx="192" cy="192"/>
              <a:chOff x="768" y="1344"/>
              <a:chExt cx="192" cy="192"/>
            </a:xfrm>
          </p:grpSpPr>
          <p:sp>
            <p:nvSpPr>
              <p:cNvPr id="243" name="Oval 68">
                <a:extLst>
                  <a:ext uri="{FF2B5EF4-FFF2-40B4-BE49-F238E27FC236}">
                    <a16:creationId xmlns:a16="http://schemas.microsoft.com/office/drawing/2014/main" id="{948D55DE-2E77-C5CD-1136-718EB626E23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4" name="Oval 69">
                <a:extLst>
                  <a:ext uri="{FF2B5EF4-FFF2-40B4-BE49-F238E27FC236}">
                    <a16:creationId xmlns:a16="http://schemas.microsoft.com/office/drawing/2014/main" id="{1213D99B-5EAD-992C-C9B3-C1DBDC78BD7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5" name="Oval 70">
                <a:extLst>
                  <a:ext uri="{FF2B5EF4-FFF2-40B4-BE49-F238E27FC236}">
                    <a16:creationId xmlns:a16="http://schemas.microsoft.com/office/drawing/2014/main" id="{3BC34D31-AFF4-AE4B-0F17-527F6B99F68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0" name="Oval 71">
              <a:extLst>
                <a:ext uri="{FF2B5EF4-FFF2-40B4-BE49-F238E27FC236}">
                  <a16:creationId xmlns:a16="http://schemas.microsoft.com/office/drawing/2014/main" id="{A61D0BA1-DCAA-60C6-5113-43C29007BAFC}"/>
                </a:ext>
              </a:extLst>
            </p:cNvPr>
            <p:cNvSpPr>
              <a:spLocks noChangeArrowheads="1"/>
            </p:cNvSpPr>
            <p:nvPr/>
          </p:nvSpPr>
          <p:spPr bwMode="auto">
            <a:xfrm>
              <a:off x="3792" y="240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1" name="Group 72">
              <a:extLst>
                <a:ext uri="{FF2B5EF4-FFF2-40B4-BE49-F238E27FC236}">
                  <a16:creationId xmlns:a16="http://schemas.microsoft.com/office/drawing/2014/main" id="{5EE0BC66-1050-4432-A87F-16F36E404930}"/>
                </a:ext>
              </a:extLst>
            </p:cNvPr>
            <p:cNvGrpSpPr>
              <a:grpSpLocks/>
            </p:cNvGrpSpPr>
            <p:nvPr/>
          </p:nvGrpSpPr>
          <p:grpSpPr bwMode="auto">
            <a:xfrm>
              <a:off x="3840" y="2448"/>
              <a:ext cx="192" cy="192"/>
              <a:chOff x="768" y="1344"/>
              <a:chExt cx="192" cy="192"/>
            </a:xfrm>
          </p:grpSpPr>
          <p:sp>
            <p:nvSpPr>
              <p:cNvPr id="240" name="Oval 73">
                <a:extLst>
                  <a:ext uri="{FF2B5EF4-FFF2-40B4-BE49-F238E27FC236}">
                    <a16:creationId xmlns:a16="http://schemas.microsoft.com/office/drawing/2014/main" id="{6640CDB1-71AB-63AC-1E21-6C31AF03928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1" name="Oval 74">
                <a:extLst>
                  <a:ext uri="{FF2B5EF4-FFF2-40B4-BE49-F238E27FC236}">
                    <a16:creationId xmlns:a16="http://schemas.microsoft.com/office/drawing/2014/main" id="{580D9B48-DE7E-9DD9-592D-9D8E98BC2D4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2" name="Oval 75">
                <a:extLst>
                  <a:ext uri="{FF2B5EF4-FFF2-40B4-BE49-F238E27FC236}">
                    <a16:creationId xmlns:a16="http://schemas.microsoft.com/office/drawing/2014/main" id="{1BFB0982-E136-E2CE-A840-399EEB75780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2" name="Oval 76">
              <a:extLst>
                <a:ext uri="{FF2B5EF4-FFF2-40B4-BE49-F238E27FC236}">
                  <a16:creationId xmlns:a16="http://schemas.microsoft.com/office/drawing/2014/main" id="{43C8D8D4-4D63-BA69-4BA1-D3BAF2B6C391}"/>
                </a:ext>
              </a:extLst>
            </p:cNvPr>
            <p:cNvSpPr>
              <a:spLocks noChangeArrowheads="1"/>
            </p:cNvSpPr>
            <p:nvPr/>
          </p:nvSpPr>
          <p:spPr bwMode="auto">
            <a:xfrm rot="4485862">
              <a:off x="4464" y="225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3" name="Group 77">
              <a:extLst>
                <a:ext uri="{FF2B5EF4-FFF2-40B4-BE49-F238E27FC236}">
                  <a16:creationId xmlns:a16="http://schemas.microsoft.com/office/drawing/2014/main" id="{6BAD3648-E856-DA8F-7678-E29D80F7A586}"/>
                </a:ext>
              </a:extLst>
            </p:cNvPr>
            <p:cNvGrpSpPr>
              <a:grpSpLocks/>
            </p:cNvGrpSpPr>
            <p:nvPr/>
          </p:nvGrpSpPr>
          <p:grpSpPr bwMode="auto">
            <a:xfrm rot="4476815">
              <a:off x="4512" y="2304"/>
              <a:ext cx="192" cy="192"/>
              <a:chOff x="768" y="1344"/>
              <a:chExt cx="192" cy="192"/>
            </a:xfrm>
          </p:grpSpPr>
          <p:sp>
            <p:nvSpPr>
              <p:cNvPr id="237" name="Oval 78">
                <a:extLst>
                  <a:ext uri="{FF2B5EF4-FFF2-40B4-BE49-F238E27FC236}">
                    <a16:creationId xmlns:a16="http://schemas.microsoft.com/office/drawing/2014/main" id="{BC2E11C1-C578-5F77-B38D-2E9D88A0CBF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8" name="Oval 79">
                <a:extLst>
                  <a:ext uri="{FF2B5EF4-FFF2-40B4-BE49-F238E27FC236}">
                    <a16:creationId xmlns:a16="http://schemas.microsoft.com/office/drawing/2014/main" id="{EEC85774-10A0-FC25-C41C-23433979CC6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9" name="Oval 80">
                <a:extLst>
                  <a:ext uri="{FF2B5EF4-FFF2-40B4-BE49-F238E27FC236}">
                    <a16:creationId xmlns:a16="http://schemas.microsoft.com/office/drawing/2014/main" id="{01D7E667-62B1-8B87-B2D1-480B7652270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4" name="Oval 81">
              <a:extLst>
                <a:ext uri="{FF2B5EF4-FFF2-40B4-BE49-F238E27FC236}">
                  <a16:creationId xmlns:a16="http://schemas.microsoft.com/office/drawing/2014/main" id="{64CD5829-9BA1-6D6D-038E-9FCC7B575921}"/>
                </a:ext>
              </a:extLst>
            </p:cNvPr>
            <p:cNvSpPr>
              <a:spLocks noChangeArrowheads="1"/>
            </p:cNvSpPr>
            <p:nvPr/>
          </p:nvSpPr>
          <p:spPr bwMode="auto">
            <a:xfrm rot="-3550340">
              <a:off x="4176" y="91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5" name="Group 82">
              <a:extLst>
                <a:ext uri="{FF2B5EF4-FFF2-40B4-BE49-F238E27FC236}">
                  <a16:creationId xmlns:a16="http://schemas.microsoft.com/office/drawing/2014/main" id="{1D3C014B-5D34-4AD3-AA6B-9064ACDE907B}"/>
                </a:ext>
              </a:extLst>
            </p:cNvPr>
            <p:cNvGrpSpPr>
              <a:grpSpLocks/>
            </p:cNvGrpSpPr>
            <p:nvPr/>
          </p:nvGrpSpPr>
          <p:grpSpPr bwMode="auto">
            <a:xfrm rot="-3566642">
              <a:off x="4224" y="960"/>
              <a:ext cx="192" cy="192"/>
              <a:chOff x="768" y="1344"/>
              <a:chExt cx="192" cy="192"/>
            </a:xfrm>
          </p:grpSpPr>
          <p:sp>
            <p:nvSpPr>
              <p:cNvPr id="234" name="Oval 83">
                <a:extLst>
                  <a:ext uri="{FF2B5EF4-FFF2-40B4-BE49-F238E27FC236}">
                    <a16:creationId xmlns:a16="http://schemas.microsoft.com/office/drawing/2014/main" id="{EBC0A044-A64F-9CE7-94B4-39958F6A74E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5" name="Oval 84">
                <a:extLst>
                  <a:ext uri="{FF2B5EF4-FFF2-40B4-BE49-F238E27FC236}">
                    <a16:creationId xmlns:a16="http://schemas.microsoft.com/office/drawing/2014/main" id="{CCD80857-4455-A9E9-80F8-E2C4F9B9E1F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6" name="Oval 85">
                <a:extLst>
                  <a:ext uri="{FF2B5EF4-FFF2-40B4-BE49-F238E27FC236}">
                    <a16:creationId xmlns:a16="http://schemas.microsoft.com/office/drawing/2014/main" id="{079FEA2A-A2B8-BD4B-D231-B9AFADFF761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6" name="Oval 86">
              <a:extLst>
                <a:ext uri="{FF2B5EF4-FFF2-40B4-BE49-F238E27FC236}">
                  <a16:creationId xmlns:a16="http://schemas.microsoft.com/office/drawing/2014/main" id="{139A22BD-6D94-988E-3345-B0343CD36E42}"/>
                </a:ext>
              </a:extLst>
            </p:cNvPr>
            <p:cNvSpPr>
              <a:spLocks noChangeArrowheads="1"/>
            </p:cNvSpPr>
            <p:nvPr/>
          </p:nvSpPr>
          <p:spPr bwMode="auto">
            <a:xfrm rot="2140584">
              <a:off x="4752" y="244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7" name="Group 87">
              <a:extLst>
                <a:ext uri="{FF2B5EF4-FFF2-40B4-BE49-F238E27FC236}">
                  <a16:creationId xmlns:a16="http://schemas.microsoft.com/office/drawing/2014/main" id="{D3A8DF39-1898-300E-1BCF-D839449E9F67}"/>
                </a:ext>
              </a:extLst>
            </p:cNvPr>
            <p:cNvGrpSpPr>
              <a:grpSpLocks/>
            </p:cNvGrpSpPr>
            <p:nvPr/>
          </p:nvGrpSpPr>
          <p:grpSpPr bwMode="auto">
            <a:xfrm rot="2140584">
              <a:off x="4800" y="2496"/>
              <a:ext cx="192" cy="192"/>
              <a:chOff x="768" y="1344"/>
              <a:chExt cx="192" cy="192"/>
            </a:xfrm>
          </p:grpSpPr>
          <p:sp>
            <p:nvSpPr>
              <p:cNvPr id="231" name="Oval 88">
                <a:extLst>
                  <a:ext uri="{FF2B5EF4-FFF2-40B4-BE49-F238E27FC236}">
                    <a16:creationId xmlns:a16="http://schemas.microsoft.com/office/drawing/2014/main" id="{D60E8EA9-FCF6-7542-0C91-D15D1F5FC8A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2" name="Oval 89">
                <a:extLst>
                  <a:ext uri="{FF2B5EF4-FFF2-40B4-BE49-F238E27FC236}">
                    <a16:creationId xmlns:a16="http://schemas.microsoft.com/office/drawing/2014/main" id="{03E315CC-1FF8-6740-695D-41DFD6FF274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3" name="Oval 90">
                <a:extLst>
                  <a:ext uri="{FF2B5EF4-FFF2-40B4-BE49-F238E27FC236}">
                    <a16:creationId xmlns:a16="http://schemas.microsoft.com/office/drawing/2014/main" id="{872BAD8A-CF0A-3444-7243-BFF90E616F1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8" name="Oval 91">
              <a:extLst>
                <a:ext uri="{FF2B5EF4-FFF2-40B4-BE49-F238E27FC236}">
                  <a16:creationId xmlns:a16="http://schemas.microsoft.com/office/drawing/2014/main" id="{E9DCEA46-2A72-D0DE-9044-5B0CBC340637}"/>
                </a:ext>
              </a:extLst>
            </p:cNvPr>
            <p:cNvSpPr>
              <a:spLocks noChangeArrowheads="1"/>
            </p:cNvSpPr>
            <p:nvPr/>
          </p:nvSpPr>
          <p:spPr bwMode="auto">
            <a:xfrm rot="8323321">
              <a:off x="3408" y="196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9" name="Group 92">
              <a:extLst>
                <a:ext uri="{FF2B5EF4-FFF2-40B4-BE49-F238E27FC236}">
                  <a16:creationId xmlns:a16="http://schemas.microsoft.com/office/drawing/2014/main" id="{9ADAE3F3-4567-9966-16C6-385C4C67C73A}"/>
                </a:ext>
              </a:extLst>
            </p:cNvPr>
            <p:cNvGrpSpPr>
              <a:grpSpLocks/>
            </p:cNvGrpSpPr>
            <p:nvPr/>
          </p:nvGrpSpPr>
          <p:grpSpPr bwMode="auto">
            <a:xfrm rot="8294042">
              <a:off x="3456" y="2016"/>
              <a:ext cx="192" cy="192"/>
              <a:chOff x="768" y="1344"/>
              <a:chExt cx="192" cy="192"/>
            </a:xfrm>
          </p:grpSpPr>
          <p:sp>
            <p:nvSpPr>
              <p:cNvPr id="228" name="Oval 93">
                <a:extLst>
                  <a:ext uri="{FF2B5EF4-FFF2-40B4-BE49-F238E27FC236}">
                    <a16:creationId xmlns:a16="http://schemas.microsoft.com/office/drawing/2014/main" id="{F4778C74-1F3C-89CC-C266-ADFAC82BF9E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 name="Oval 94">
                <a:extLst>
                  <a:ext uri="{FF2B5EF4-FFF2-40B4-BE49-F238E27FC236}">
                    <a16:creationId xmlns:a16="http://schemas.microsoft.com/office/drawing/2014/main" id="{F19E4507-1E99-DCAD-E5C6-DB7AFF3B253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 name="Oval 95">
                <a:extLst>
                  <a:ext uri="{FF2B5EF4-FFF2-40B4-BE49-F238E27FC236}">
                    <a16:creationId xmlns:a16="http://schemas.microsoft.com/office/drawing/2014/main" id="{107D19DE-5F38-7CDD-5750-84E0346532D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0" name="Oval 96">
              <a:extLst>
                <a:ext uri="{FF2B5EF4-FFF2-40B4-BE49-F238E27FC236}">
                  <a16:creationId xmlns:a16="http://schemas.microsoft.com/office/drawing/2014/main" id="{D6183ED4-5058-36BF-8127-54F2079C9848}"/>
                </a:ext>
              </a:extLst>
            </p:cNvPr>
            <p:cNvSpPr>
              <a:spLocks noChangeArrowheads="1"/>
            </p:cNvSpPr>
            <p:nvPr/>
          </p:nvSpPr>
          <p:spPr bwMode="auto">
            <a:xfrm rot="-5662097">
              <a:off x="4128" y="240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1" name="Group 97">
              <a:extLst>
                <a:ext uri="{FF2B5EF4-FFF2-40B4-BE49-F238E27FC236}">
                  <a16:creationId xmlns:a16="http://schemas.microsoft.com/office/drawing/2014/main" id="{4C2B60F2-4B88-7CC8-2126-E951A67D75CE}"/>
                </a:ext>
              </a:extLst>
            </p:cNvPr>
            <p:cNvGrpSpPr>
              <a:grpSpLocks/>
            </p:cNvGrpSpPr>
            <p:nvPr/>
          </p:nvGrpSpPr>
          <p:grpSpPr bwMode="auto">
            <a:xfrm rot="-5650226">
              <a:off x="4176" y="2448"/>
              <a:ext cx="192" cy="192"/>
              <a:chOff x="768" y="1344"/>
              <a:chExt cx="192" cy="192"/>
            </a:xfrm>
          </p:grpSpPr>
          <p:sp>
            <p:nvSpPr>
              <p:cNvPr id="225" name="Oval 98">
                <a:extLst>
                  <a:ext uri="{FF2B5EF4-FFF2-40B4-BE49-F238E27FC236}">
                    <a16:creationId xmlns:a16="http://schemas.microsoft.com/office/drawing/2014/main" id="{D1DA2E81-A9F4-5872-9B6A-49AC1862DE6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 name="Oval 99">
                <a:extLst>
                  <a:ext uri="{FF2B5EF4-FFF2-40B4-BE49-F238E27FC236}">
                    <a16:creationId xmlns:a16="http://schemas.microsoft.com/office/drawing/2014/main" id="{BC284465-59BD-038C-3C56-3EB3527EEEB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 name="Oval 100">
                <a:extLst>
                  <a:ext uri="{FF2B5EF4-FFF2-40B4-BE49-F238E27FC236}">
                    <a16:creationId xmlns:a16="http://schemas.microsoft.com/office/drawing/2014/main" id="{A45A8401-CF52-827E-DBBA-AE9F1725DC8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2" name="Oval 101">
              <a:extLst>
                <a:ext uri="{FF2B5EF4-FFF2-40B4-BE49-F238E27FC236}">
                  <a16:creationId xmlns:a16="http://schemas.microsoft.com/office/drawing/2014/main" id="{7EB55508-3E41-5AC3-D2D4-A92ADC8CF7B2}"/>
                </a:ext>
              </a:extLst>
            </p:cNvPr>
            <p:cNvSpPr>
              <a:spLocks noChangeArrowheads="1"/>
            </p:cNvSpPr>
            <p:nvPr/>
          </p:nvSpPr>
          <p:spPr bwMode="auto">
            <a:xfrm rot="-7812780">
              <a:off x="3840"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3" name="Group 102">
              <a:extLst>
                <a:ext uri="{FF2B5EF4-FFF2-40B4-BE49-F238E27FC236}">
                  <a16:creationId xmlns:a16="http://schemas.microsoft.com/office/drawing/2014/main" id="{282C5362-217F-3B53-B931-99FFEF322028}"/>
                </a:ext>
              </a:extLst>
            </p:cNvPr>
            <p:cNvGrpSpPr>
              <a:grpSpLocks/>
            </p:cNvGrpSpPr>
            <p:nvPr/>
          </p:nvGrpSpPr>
          <p:grpSpPr bwMode="auto">
            <a:xfrm rot="-7797453">
              <a:off x="3888" y="1440"/>
              <a:ext cx="192" cy="192"/>
              <a:chOff x="768" y="1344"/>
              <a:chExt cx="192" cy="192"/>
            </a:xfrm>
          </p:grpSpPr>
          <p:sp>
            <p:nvSpPr>
              <p:cNvPr id="222" name="Oval 103">
                <a:extLst>
                  <a:ext uri="{FF2B5EF4-FFF2-40B4-BE49-F238E27FC236}">
                    <a16:creationId xmlns:a16="http://schemas.microsoft.com/office/drawing/2014/main" id="{A1D4190F-2C09-A81D-D02F-2CA4A8E5253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 name="Oval 104">
                <a:extLst>
                  <a:ext uri="{FF2B5EF4-FFF2-40B4-BE49-F238E27FC236}">
                    <a16:creationId xmlns:a16="http://schemas.microsoft.com/office/drawing/2014/main" id="{1F8294D0-C772-7DD3-970C-8FD01BEB6EE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 name="Oval 105">
                <a:extLst>
                  <a:ext uri="{FF2B5EF4-FFF2-40B4-BE49-F238E27FC236}">
                    <a16:creationId xmlns:a16="http://schemas.microsoft.com/office/drawing/2014/main" id="{23745FC3-087C-1D8C-4718-4AAA5B49F0C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4" name="Oval 106">
              <a:extLst>
                <a:ext uri="{FF2B5EF4-FFF2-40B4-BE49-F238E27FC236}">
                  <a16:creationId xmlns:a16="http://schemas.microsoft.com/office/drawing/2014/main" id="{400B189B-64AA-5BB0-DEFC-182AB222D5A9}"/>
                </a:ext>
              </a:extLst>
            </p:cNvPr>
            <p:cNvSpPr>
              <a:spLocks noChangeArrowheads="1"/>
            </p:cNvSpPr>
            <p:nvPr/>
          </p:nvSpPr>
          <p:spPr bwMode="auto">
            <a:xfrm rot="-9077643">
              <a:off x="3792" y="2064"/>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5" name="Group 107">
              <a:extLst>
                <a:ext uri="{FF2B5EF4-FFF2-40B4-BE49-F238E27FC236}">
                  <a16:creationId xmlns:a16="http://schemas.microsoft.com/office/drawing/2014/main" id="{6A37161A-B278-D468-E1B0-5CF63A320200}"/>
                </a:ext>
              </a:extLst>
            </p:cNvPr>
            <p:cNvGrpSpPr>
              <a:grpSpLocks/>
            </p:cNvGrpSpPr>
            <p:nvPr/>
          </p:nvGrpSpPr>
          <p:grpSpPr bwMode="auto">
            <a:xfrm rot="-9077643">
              <a:off x="3840" y="2112"/>
              <a:ext cx="192" cy="192"/>
              <a:chOff x="768" y="1344"/>
              <a:chExt cx="192" cy="192"/>
            </a:xfrm>
          </p:grpSpPr>
          <p:sp>
            <p:nvSpPr>
              <p:cNvPr id="219" name="Oval 108">
                <a:extLst>
                  <a:ext uri="{FF2B5EF4-FFF2-40B4-BE49-F238E27FC236}">
                    <a16:creationId xmlns:a16="http://schemas.microsoft.com/office/drawing/2014/main" id="{EF8B7CCD-6D39-9F4E-1D0E-60112CEF2D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 name="Oval 109">
                <a:extLst>
                  <a:ext uri="{FF2B5EF4-FFF2-40B4-BE49-F238E27FC236}">
                    <a16:creationId xmlns:a16="http://schemas.microsoft.com/office/drawing/2014/main" id="{76A48847-C714-DE14-7B71-DB69ACCBB4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 name="Oval 110">
                <a:extLst>
                  <a:ext uri="{FF2B5EF4-FFF2-40B4-BE49-F238E27FC236}">
                    <a16:creationId xmlns:a16="http://schemas.microsoft.com/office/drawing/2014/main" id="{5DB35366-2E0B-D7FB-E9E6-834FB0CED30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6" name="Oval 111">
              <a:extLst>
                <a:ext uri="{FF2B5EF4-FFF2-40B4-BE49-F238E27FC236}">
                  <a16:creationId xmlns:a16="http://schemas.microsoft.com/office/drawing/2014/main" id="{043E3769-990F-CF54-9E06-C4654AE24C89}"/>
                </a:ext>
              </a:extLst>
            </p:cNvPr>
            <p:cNvSpPr>
              <a:spLocks noChangeArrowheads="1"/>
            </p:cNvSpPr>
            <p:nvPr/>
          </p:nvSpPr>
          <p:spPr bwMode="auto">
            <a:xfrm>
              <a:off x="3600"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7" name="Group 112">
              <a:extLst>
                <a:ext uri="{FF2B5EF4-FFF2-40B4-BE49-F238E27FC236}">
                  <a16:creationId xmlns:a16="http://schemas.microsoft.com/office/drawing/2014/main" id="{6BD1BC61-205D-4968-5020-B50AE43DDB59}"/>
                </a:ext>
              </a:extLst>
            </p:cNvPr>
            <p:cNvGrpSpPr>
              <a:grpSpLocks/>
            </p:cNvGrpSpPr>
            <p:nvPr/>
          </p:nvGrpSpPr>
          <p:grpSpPr bwMode="auto">
            <a:xfrm>
              <a:off x="3648" y="1776"/>
              <a:ext cx="192" cy="192"/>
              <a:chOff x="768" y="1344"/>
              <a:chExt cx="192" cy="192"/>
            </a:xfrm>
          </p:grpSpPr>
          <p:sp>
            <p:nvSpPr>
              <p:cNvPr id="216" name="Oval 113">
                <a:extLst>
                  <a:ext uri="{FF2B5EF4-FFF2-40B4-BE49-F238E27FC236}">
                    <a16:creationId xmlns:a16="http://schemas.microsoft.com/office/drawing/2014/main" id="{485DD529-E265-F688-C2FA-B2D473F17FEB}"/>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 name="Oval 114">
                <a:extLst>
                  <a:ext uri="{FF2B5EF4-FFF2-40B4-BE49-F238E27FC236}">
                    <a16:creationId xmlns:a16="http://schemas.microsoft.com/office/drawing/2014/main" id="{BC55A4B1-9FAC-1212-C51E-27528D4821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 name="Oval 115">
                <a:extLst>
                  <a:ext uri="{FF2B5EF4-FFF2-40B4-BE49-F238E27FC236}">
                    <a16:creationId xmlns:a16="http://schemas.microsoft.com/office/drawing/2014/main" id="{0CCE8A3F-B54A-8906-873C-672D4F17BBC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8" name="Oval 116">
              <a:extLst>
                <a:ext uri="{FF2B5EF4-FFF2-40B4-BE49-F238E27FC236}">
                  <a16:creationId xmlns:a16="http://schemas.microsoft.com/office/drawing/2014/main" id="{36880F0A-5DA0-39C2-EE44-D99DBB32C6FF}"/>
                </a:ext>
              </a:extLst>
            </p:cNvPr>
            <p:cNvSpPr>
              <a:spLocks noChangeArrowheads="1"/>
            </p:cNvSpPr>
            <p:nvPr/>
          </p:nvSpPr>
          <p:spPr bwMode="auto">
            <a:xfrm>
              <a:off x="3792" y="105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9" name="Group 117">
              <a:extLst>
                <a:ext uri="{FF2B5EF4-FFF2-40B4-BE49-F238E27FC236}">
                  <a16:creationId xmlns:a16="http://schemas.microsoft.com/office/drawing/2014/main" id="{5AD57988-F8C2-D89C-6DE7-3E9065E4E138}"/>
                </a:ext>
              </a:extLst>
            </p:cNvPr>
            <p:cNvGrpSpPr>
              <a:grpSpLocks/>
            </p:cNvGrpSpPr>
            <p:nvPr/>
          </p:nvGrpSpPr>
          <p:grpSpPr bwMode="auto">
            <a:xfrm>
              <a:off x="3840" y="1104"/>
              <a:ext cx="192" cy="192"/>
              <a:chOff x="768" y="1344"/>
              <a:chExt cx="192" cy="192"/>
            </a:xfrm>
          </p:grpSpPr>
          <p:sp>
            <p:nvSpPr>
              <p:cNvPr id="213" name="Oval 118">
                <a:extLst>
                  <a:ext uri="{FF2B5EF4-FFF2-40B4-BE49-F238E27FC236}">
                    <a16:creationId xmlns:a16="http://schemas.microsoft.com/office/drawing/2014/main" id="{DF12CBFA-9E82-1CEC-634E-0EBA182FA88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4" name="Oval 119">
                <a:extLst>
                  <a:ext uri="{FF2B5EF4-FFF2-40B4-BE49-F238E27FC236}">
                    <a16:creationId xmlns:a16="http://schemas.microsoft.com/office/drawing/2014/main" id="{B7B987ED-338A-FB44-B531-CFA9738B1F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5" name="Oval 120">
                <a:extLst>
                  <a:ext uri="{FF2B5EF4-FFF2-40B4-BE49-F238E27FC236}">
                    <a16:creationId xmlns:a16="http://schemas.microsoft.com/office/drawing/2014/main" id="{79A87B1C-61CC-3CAE-3D39-C69B42F9312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0" name="Oval 121">
              <a:extLst>
                <a:ext uri="{FF2B5EF4-FFF2-40B4-BE49-F238E27FC236}">
                  <a16:creationId xmlns:a16="http://schemas.microsoft.com/office/drawing/2014/main" id="{15A187C6-7850-E5EB-E1B7-0DB00A224E5C}"/>
                </a:ext>
              </a:extLst>
            </p:cNvPr>
            <p:cNvSpPr>
              <a:spLocks noChangeArrowheads="1"/>
            </p:cNvSpPr>
            <p:nvPr/>
          </p:nvSpPr>
          <p:spPr bwMode="auto">
            <a:xfrm rot="8323321">
              <a:off x="4464" y="25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1" name="Group 122">
              <a:extLst>
                <a:ext uri="{FF2B5EF4-FFF2-40B4-BE49-F238E27FC236}">
                  <a16:creationId xmlns:a16="http://schemas.microsoft.com/office/drawing/2014/main" id="{5DE52183-C7A5-A8A4-0603-652758DB4620}"/>
                </a:ext>
              </a:extLst>
            </p:cNvPr>
            <p:cNvGrpSpPr>
              <a:grpSpLocks/>
            </p:cNvGrpSpPr>
            <p:nvPr/>
          </p:nvGrpSpPr>
          <p:grpSpPr bwMode="auto">
            <a:xfrm rot="8294042">
              <a:off x="4512" y="2640"/>
              <a:ext cx="192" cy="192"/>
              <a:chOff x="768" y="1344"/>
              <a:chExt cx="192" cy="192"/>
            </a:xfrm>
          </p:grpSpPr>
          <p:sp>
            <p:nvSpPr>
              <p:cNvPr id="210" name="Oval 123">
                <a:extLst>
                  <a:ext uri="{FF2B5EF4-FFF2-40B4-BE49-F238E27FC236}">
                    <a16:creationId xmlns:a16="http://schemas.microsoft.com/office/drawing/2014/main" id="{8BF48972-E303-37AF-7166-AF7D1069A8A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1" name="Oval 124">
                <a:extLst>
                  <a:ext uri="{FF2B5EF4-FFF2-40B4-BE49-F238E27FC236}">
                    <a16:creationId xmlns:a16="http://schemas.microsoft.com/office/drawing/2014/main" id="{71A4D821-757B-2AE0-B3FE-FC11BF3B459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2" name="Oval 125">
                <a:extLst>
                  <a:ext uri="{FF2B5EF4-FFF2-40B4-BE49-F238E27FC236}">
                    <a16:creationId xmlns:a16="http://schemas.microsoft.com/office/drawing/2014/main" id="{139A38C6-22EF-47FF-16B3-536742EF4BE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2" name="Oval 126">
              <a:extLst>
                <a:ext uri="{FF2B5EF4-FFF2-40B4-BE49-F238E27FC236}">
                  <a16:creationId xmlns:a16="http://schemas.microsoft.com/office/drawing/2014/main" id="{23BDA3A1-C539-92D5-9A0A-F898938BF3FB}"/>
                </a:ext>
              </a:extLst>
            </p:cNvPr>
            <p:cNvSpPr>
              <a:spLocks noChangeArrowheads="1"/>
            </p:cNvSpPr>
            <p:nvPr/>
          </p:nvSpPr>
          <p:spPr bwMode="auto">
            <a:xfrm>
              <a:off x="4800" y="144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3" name="Group 127">
              <a:extLst>
                <a:ext uri="{FF2B5EF4-FFF2-40B4-BE49-F238E27FC236}">
                  <a16:creationId xmlns:a16="http://schemas.microsoft.com/office/drawing/2014/main" id="{B6192F43-9709-CB0B-B47D-1A3C1324B251}"/>
                </a:ext>
              </a:extLst>
            </p:cNvPr>
            <p:cNvGrpSpPr>
              <a:grpSpLocks/>
            </p:cNvGrpSpPr>
            <p:nvPr/>
          </p:nvGrpSpPr>
          <p:grpSpPr bwMode="auto">
            <a:xfrm>
              <a:off x="4848" y="1488"/>
              <a:ext cx="48" cy="192"/>
              <a:chOff x="960" y="3120"/>
              <a:chExt cx="48" cy="192"/>
            </a:xfrm>
          </p:grpSpPr>
          <p:sp>
            <p:nvSpPr>
              <p:cNvPr id="208" name="Oval 128">
                <a:extLst>
                  <a:ext uri="{FF2B5EF4-FFF2-40B4-BE49-F238E27FC236}">
                    <a16:creationId xmlns:a16="http://schemas.microsoft.com/office/drawing/2014/main" id="{AD7DBD43-2C3B-A2CE-24E6-ABBAA0D39175}"/>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9" name="Oval 129">
                <a:extLst>
                  <a:ext uri="{FF2B5EF4-FFF2-40B4-BE49-F238E27FC236}">
                    <a16:creationId xmlns:a16="http://schemas.microsoft.com/office/drawing/2014/main" id="{1CD2E062-36CE-50CE-4C01-EA5C15AD15C1}"/>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4" name="Oval 130">
              <a:extLst>
                <a:ext uri="{FF2B5EF4-FFF2-40B4-BE49-F238E27FC236}">
                  <a16:creationId xmlns:a16="http://schemas.microsoft.com/office/drawing/2014/main" id="{267F9B21-8F3D-16C9-AA20-331EBC383587}"/>
                </a:ext>
              </a:extLst>
            </p:cNvPr>
            <p:cNvSpPr>
              <a:spLocks noChangeArrowheads="1"/>
            </p:cNvSpPr>
            <p:nvPr/>
          </p:nvSpPr>
          <p:spPr bwMode="auto">
            <a:xfrm rot="4159340">
              <a:off x="4896" y="2208"/>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5" name="Group 131">
              <a:extLst>
                <a:ext uri="{FF2B5EF4-FFF2-40B4-BE49-F238E27FC236}">
                  <a16:creationId xmlns:a16="http://schemas.microsoft.com/office/drawing/2014/main" id="{46DAB905-15E3-C578-62E2-6BBA58A30B4E}"/>
                </a:ext>
              </a:extLst>
            </p:cNvPr>
            <p:cNvGrpSpPr>
              <a:grpSpLocks/>
            </p:cNvGrpSpPr>
            <p:nvPr/>
          </p:nvGrpSpPr>
          <p:grpSpPr bwMode="auto">
            <a:xfrm rot="3702360">
              <a:off x="4968" y="2232"/>
              <a:ext cx="48" cy="192"/>
              <a:chOff x="960" y="3120"/>
              <a:chExt cx="48" cy="192"/>
            </a:xfrm>
          </p:grpSpPr>
          <p:sp>
            <p:nvSpPr>
              <p:cNvPr id="206" name="Oval 132">
                <a:extLst>
                  <a:ext uri="{FF2B5EF4-FFF2-40B4-BE49-F238E27FC236}">
                    <a16:creationId xmlns:a16="http://schemas.microsoft.com/office/drawing/2014/main" id="{53F8FB34-6D80-315A-E719-87BC3C1AFC61}"/>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7" name="Oval 133">
                <a:extLst>
                  <a:ext uri="{FF2B5EF4-FFF2-40B4-BE49-F238E27FC236}">
                    <a16:creationId xmlns:a16="http://schemas.microsoft.com/office/drawing/2014/main" id="{8228B863-F49B-5C27-0EC9-47784B1C4A5C}"/>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6" name="Oval 134">
              <a:extLst>
                <a:ext uri="{FF2B5EF4-FFF2-40B4-BE49-F238E27FC236}">
                  <a16:creationId xmlns:a16="http://schemas.microsoft.com/office/drawing/2014/main" id="{25C66623-7F53-74FC-D671-D2E18BCF8BBF}"/>
                </a:ext>
              </a:extLst>
            </p:cNvPr>
            <p:cNvSpPr>
              <a:spLocks noChangeArrowheads="1"/>
            </p:cNvSpPr>
            <p:nvPr/>
          </p:nvSpPr>
          <p:spPr bwMode="auto">
            <a:xfrm rot="-8100000">
              <a:off x="4416" y="120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7" name="Group 135">
              <a:extLst>
                <a:ext uri="{FF2B5EF4-FFF2-40B4-BE49-F238E27FC236}">
                  <a16:creationId xmlns:a16="http://schemas.microsoft.com/office/drawing/2014/main" id="{C2986FBD-AD0B-1A67-5032-0A11660B5288}"/>
                </a:ext>
              </a:extLst>
            </p:cNvPr>
            <p:cNvGrpSpPr>
              <a:grpSpLocks/>
            </p:cNvGrpSpPr>
            <p:nvPr/>
          </p:nvGrpSpPr>
          <p:grpSpPr bwMode="auto">
            <a:xfrm rot="-8100000">
              <a:off x="4464" y="1248"/>
              <a:ext cx="48" cy="192"/>
              <a:chOff x="960" y="3120"/>
              <a:chExt cx="48" cy="192"/>
            </a:xfrm>
          </p:grpSpPr>
          <p:sp>
            <p:nvSpPr>
              <p:cNvPr id="204" name="Oval 136">
                <a:extLst>
                  <a:ext uri="{FF2B5EF4-FFF2-40B4-BE49-F238E27FC236}">
                    <a16:creationId xmlns:a16="http://schemas.microsoft.com/office/drawing/2014/main" id="{83DA690B-747C-418D-BCF6-E54E24ADB18E}"/>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5" name="Oval 137">
                <a:extLst>
                  <a:ext uri="{FF2B5EF4-FFF2-40B4-BE49-F238E27FC236}">
                    <a16:creationId xmlns:a16="http://schemas.microsoft.com/office/drawing/2014/main" id="{8DDF76FB-C3ED-CF38-C928-AD96228A3B9B}"/>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8" name="Oval 138">
              <a:extLst>
                <a:ext uri="{FF2B5EF4-FFF2-40B4-BE49-F238E27FC236}">
                  <a16:creationId xmlns:a16="http://schemas.microsoft.com/office/drawing/2014/main" id="{30C92936-2822-0788-5543-2480076495F7}"/>
                </a:ext>
              </a:extLst>
            </p:cNvPr>
            <p:cNvSpPr>
              <a:spLocks noChangeArrowheads="1"/>
            </p:cNvSpPr>
            <p:nvPr/>
          </p:nvSpPr>
          <p:spPr bwMode="auto">
            <a:xfrm rot="2953560">
              <a:off x="3600" y="144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9" name="Group 139">
              <a:extLst>
                <a:ext uri="{FF2B5EF4-FFF2-40B4-BE49-F238E27FC236}">
                  <a16:creationId xmlns:a16="http://schemas.microsoft.com/office/drawing/2014/main" id="{A23E83B2-27BA-FCBE-1809-5DA4022301A0}"/>
                </a:ext>
              </a:extLst>
            </p:cNvPr>
            <p:cNvGrpSpPr>
              <a:grpSpLocks/>
            </p:cNvGrpSpPr>
            <p:nvPr/>
          </p:nvGrpSpPr>
          <p:grpSpPr bwMode="auto">
            <a:xfrm rot="2928844">
              <a:off x="3648" y="1488"/>
              <a:ext cx="48" cy="192"/>
              <a:chOff x="960" y="3120"/>
              <a:chExt cx="48" cy="192"/>
            </a:xfrm>
          </p:grpSpPr>
          <p:sp>
            <p:nvSpPr>
              <p:cNvPr id="202" name="Oval 140">
                <a:extLst>
                  <a:ext uri="{FF2B5EF4-FFF2-40B4-BE49-F238E27FC236}">
                    <a16:creationId xmlns:a16="http://schemas.microsoft.com/office/drawing/2014/main" id="{F82252C8-81A2-E152-8E43-17B30DB90A8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3" name="Oval 141">
                <a:extLst>
                  <a:ext uri="{FF2B5EF4-FFF2-40B4-BE49-F238E27FC236}">
                    <a16:creationId xmlns:a16="http://schemas.microsoft.com/office/drawing/2014/main" id="{925A3783-62D8-7367-9C24-E8E2951116D8}"/>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0" name="Oval 142">
              <a:extLst>
                <a:ext uri="{FF2B5EF4-FFF2-40B4-BE49-F238E27FC236}">
                  <a16:creationId xmlns:a16="http://schemas.microsoft.com/office/drawing/2014/main" id="{A64BC9B2-3353-C3A6-E066-55CD168EC28E}"/>
                </a:ext>
              </a:extLst>
            </p:cNvPr>
            <p:cNvSpPr>
              <a:spLocks noChangeArrowheads="1"/>
            </p:cNvSpPr>
            <p:nvPr/>
          </p:nvSpPr>
          <p:spPr bwMode="auto">
            <a:xfrm rot="-1870031">
              <a:off x="4080" y="2064"/>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1" name="Group 143">
              <a:extLst>
                <a:ext uri="{FF2B5EF4-FFF2-40B4-BE49-F238E27FC236}">
                  <a16:creationId xmlns:a16="http://schemas.microsoft.com/office/drawing/2014/main" id="{AA7DFC6B-224C-E74A-68DA-F7CEE02B38EA}"/>
                </a:ext>
              </a:extLst>
            </p:cNvPr>
            <p:cNvGrpSpPr>
              <a:grpSpLocks/>
            </p:cNvGrpSpPr>
            <p:nvPr/>
          </p:nvGrpSpPr>
          <p:grpSpPr bwMode="auto">
            <a:xfrm rot="-1863910">
              <a:off x="4128" y="2112"/>
              <a:ext cx="48" cy="192"/>
              <a:chOff x="960" y="3120"/>
              <a:chExt cx="48" cy="192"/>
            </a:xfrm>
          </p:grpSpPr>
          <p:sp>
            <p:nvSpPr>
              <p:cNvPr id="200" name="Oval 144">
                <a:extLst>
                  <a:ext uri="{FF2B5EF4-FFF2-40B4-BE49-F238E27FC236}">
                    <a16:creationId xmlns:a16="http://schemas.microsoft.com/office/drawing/2014/main" id="{B61D178F-ABC1-005C-B88F-53EFDE0D4A9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1" name="Oval 145">
                <a:extLst>
                  <a:ext uri="{FF2B5EF4-FFF2-40B4-BE49-F238E27FC236}">
                    <a16:creationId xmlns:a16="http://schemas.microsoft.com/office/drawing/2014/main" id="{548F933D-C22D-110E-C067-1C43CC8DAA45}"/>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2" name="Oval 146">
              <a:extLst>
                <a:ext uri="{FF2B5EF4-FFF2-40B4-BE49-F238E27FC236}">
                  <a16:creationId xmlns:a16="http://schemas.microsoft.com/office/drawing/2014/main" id="{6318FD29-8A89-8E0F-E88B-420F3E7F7FF5}"/>
                </a:ext>
              </a:extLst>
            </p:cNvPr>
            <p:cNvSpPr>
              <a:spLocks noChangeArrowheads="1"/>
            </p:cNvSpPr>
            <p:nvPr/>
          </p:nvSpPr>
          <p:spPr bwMode="auto">
            <a:xfrm rot="3192594">
              <a:off x="3600" y="2256"/>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3" name="Group 147">
              <a:extLst>
                <a:ext uri="{FF2B5EF4-FFF2-40B4-BE49-F238E27FC236}">
                  <a16:creationId xmlns:a16="http://schemas.microsoft.com/office/drawing/2014/main" id="{898910DA-6972-7D38-74FC-699B7288AC00}"/>
                </a:ext>
              </a:extLst>
            </p:cNvPr>
            <p:cNvGrpSpPr>
              <a:grpSpLocks/>
            </p:cNvGrpSpPr>
            <p:nvPr/>
          </p:nvGrpSpPr>
          <p:grpSpPr bwMode="auto">
            <a:xfrm rot="3180674">
              <a:off x="3648" y="2304"/>
              <a:ext cx="48" cy="192"/>
              <a:chOff x="960" y="3120"/>
              <a:chExt cx="48" cy="192"/>
            </a:xfrm>
          </p:grpSpPr>
          <p:sp>
            <p:nvSpPr>
              <p:cNvPr id="198" name="Oval 148">
                <a:extLst>
                  <a:ext uri="{FF2B5EF4-FFF2-40B4-BE49-F238E27FC236}">
                    <a16:creationId xmlns:a16="http://schemas.microsoft.com/office/drawing/2014/main" id="{D7185B81-9E62-1115-FD82-4D40B1CFB913}"/>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99" name="Oval 149">
                <a:extLst>
                  <a:ext uri="{FF2B5EF4-FFF2-40B4-BE49-F238E27FC236}">
                    <a16:creationId xmlns:a16="http://schemas.microsoft.com/office/drawing/2014/main" id="{3499BFBB-F4DA-C07E-3C42-CD593AEEFE7A}"/>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4" name="Oval 150">
              <a:extLst>
                <a:ext uri="{FF2B5EF4-FFF2-40B4-BE49-F238E27FC236}">
                  <a16:creationId xmlns:a16="http://schemas.microsoft.com/office/drawing/2014/main" id="{68EA7B79-E6DA-8A8E-4303-6B31C3662DE5}"/>
                </a:ext>
              </a:extLst>
            </p:cNvPr>
            <p:cNvSpPr>
              <a:spLocks noChangeArrowheads="1"/>
            </p:cNvSpPr>
            <p:nvPr/>
          </p:nvSpPr>
          <p:spPr bwMode="auto">
            <a:xfrm rot="-3259416">
              <a:off x="4080" y="1536"/>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5" name="Group 151">
              <a:extLst>
                <a:ext uri="{FF2B5EF4-FFF2-40B4-BE49-F238E27FC236}">
                  <a16:creationId xmlns:a16="http://schemas.microsoft.com/office/drawing/2014/main" id="{95487E99-C72E-4F29-B3F6-AB8B57196B1D}"/>
                </a:ext>
              </a:extLst>
            </p:cNvPr>
            <p:cNvGrpSpPr>
              <a:grpSpLocks/>
            </p:cNvGrpSpPr>
            <p:nvPr/>
          </p:nvGrpSpPr>
          <p:grpSpPr bwMode="auto">
            <a:xfrm rot="-3259416">
              <a:off x="4176" y="1584"/>
              <a:ext cx="48" cy="192"/>
              <a:chOff x="960" y="3120"/>
              <a:chExt cx="48" cy="192"/>
            </a:xfrm>
          </p:grpSpPr>
          <p:sp>
            <p:nvSpPr>
              <p:cNvPr id="196" name="Oval 152">
                <a:extLst>
                  <a:ext uri="{FF2B5EF4-FFF2-40B4-BE49-F238E27FC236}">
                    <a16:creationId xmlns:a16="http://schemas.microsoft.com/office/drawing/2014/main" id="{EEA1EC40-9F1B-B5B6-0760-AF2C70F700AD}"/>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97" name="Oval 153">
                <a:extLst>
                  <a:ext uri="{FF2B5EF4-FFF2-40B4-BE49-F238E27FC236}">
                    <a16:creationId xmlns:a16="http://schemas.microsoft.com/office/drawing/2014/main" id="{90468792-B3FB-8A19-24F6-07914A893A09}"/>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sp>
        <p:nvSpPr>
          <p:cNvPr id="282" name="Text Box 272">
            <a:extLst>
              <a:ext uri="{FF2B5EF4-FFF2-40B4-BE49-F238E27FC236}">
                <a16:creationId xmlns:a16="http://schemas.microsoft.com/office/drawing/2014/main" id="{35D90B3C-8C22-4FAF-353B-B9D45CFBDF27}"/>
              </a:ext>
            </a:extLst>
          </p:cNvPr>
          <p:cNvSpPr txBox="1">
            <a:spLocks noChangeArrowheads="1"/>
          </p:cNvSpPr>
          <p:nvPr/>
        </p:nvSpPr>
        <p:spPr bwMode="auto">
          <a:xfrm>
            <a:off x="1550802" y="4589584"/>
            <a:ext cx="17379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eaLnBrk="1" hangingPunct="1"/>
            <a:r>
              <a:rPr lang="en-US" altLang="en-US" sz="2800" dirty="0">
                <a:solidFill>
                  <a:srgbClr val="0808FF"/>
                </a:solidFill>
                <a:latin typeface="+mn-lt"/>
              </a:rPr>
              <a:t>confined</a:t>
            </a:r>
            <a:r>
              <a:rPr lang="en-US" altLang="en-US" sz="2800" dirty="0">
                <a:solidFill>
                  <a:srgbClr val="0808FF"/>
                </a:solidFill>
                <a:latin typeface="+mj-lt"/>
              </a:rPr>
              <a:t>:</a:t>
            </a:r>
          </a:p>
          <a:p>
            <a:pPr eaLnBrk="1" hangingPunct="1"/>
            <a:r>
              <a:rPr lang="en-US" altLang="en-US" sz="2800" dirty="0">
                <a:solidFill>
                  <a:srgbClr val="0808FF"/>
                </a:solidFill>
                <a:latin typeface="+mj-lt"/>
              </a:rPr>
              <a:t>few </a:t>
            </a:r>
            <a:r>
              <a:rPr lang="en-US" altLang="en-US" sz="2800" dirty="0" err="1">
                <a:solidFill>
                  <a:srgbClr val="0808FF"/>
                </a:solidFill>
                <a:latin typeface="+mj-lt"/>
              </a:rPr>
              <a:t>d.o.f.</a:t>
            </a:r>
            <a:endParaRPr lang="en-US" altLang="en-US" sz="2800" dirty="0">
              <a:solidFill>
                <a:srgbClr val="0808FF"/>
              </a:solidFill>
              <a:latin typeface="+mj-lt"/>
            </a:endParaRPr>
          </a:p>
        </p:txBody>
      </p:sp>
      <p:sp>
        <p:nvSpPr>
          <p:cNvPr id="283" name="Text Box 274">
            <a:extLst>
              <a:ext uri="{FF2B5EF4-FFF2-40B4-BE49-F238E27FC236}">
                <a16:creationId xmlns:a16="http://schemas.microsoft.com/office/drawing/2014/main" id="{18C0D7D6-D04C-CD40-6236-CC4EBB71601E}"/>
              </a:ext>
            </a:extLst>
          </p:cNvPr>
          <p:cNvSpPr txBox="1">
            <a:spLocks noChangeArrowheads="1"/>
          </p:cNvSpPr>
          <p:nvPr/>
        </p:nvSpPr>
        <p:spPr bwMode="auto">
          <a:xfrm>
            <a:off x="657653" y="5894547"/>
            <a:ext cx="10876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dirty="0">
                <a:solidFill>
                  <a:srgbClr val="FF0000"/>
                </a:solidFill>
                <a:latin typeface="+mn-lt"/>
              </a:rPr>
              <a:t>Crossover transition at T</a:t>
            </a:r>
            <a:r>
              <a:rPr lang="en-US" altLang="en-US" baseline="-25000" dirty="0">
                <a:solidFill>
                  <a:srgbClr val="FF0000"/>
                </a:solidFill>
                <a:latin typeface="+mn-lt"/>
              </a:rPr>
              <a:t>C </a:t>
            </a:r>
            <a:r>
              <a:rPr lang="en-US" altLang="en-US" dirty="0">
                <a:solidFill>
                  <a:srgbClr val="FF0000"/>
                </a:solidFill>
                <a:latin typeface="+mn-lt"/>
                <a:cs typeface="Arial" panose="020B0604020202020204" pitchFamily="34" charset="0"/>
              </a:rPr>
              <a:t>≈</a:t>
            </a:r>
            <a:r>
              <a:rPr lang="en-US" altLang="en-US" dirty="0">
                <a:solidFill>
                  <a:srgbClr val="FF0000"/>
                </a:solidFill>
                <a:latin typeface="+mn-lt"/>
              </a:rPr>
              <a:t> 155 MeV ≈ 2</a:t>
            </a:r>
            <a:r>
              <a:rPr lang="en-US" altLang="en-US" dirty="0">
                <a:solidFill>
                  <a:srgbClr val="FF0000"/>
                </a:solidFill>
                <a:latin typeface="+mn-lt"/>
                <a:sym typeface="Symbol" panose="05050102010706020507" pitchFamily="18" charset="2"/>
              </a:rPr>
              <a:t>10</a:t>
            </a:r>
            <a:r>
              <a:rPr lang="en-US" altLang="en-US" baseline="30000" dirty="0">
                <a:solidFill>
                  <a:srgbClr val="FF0000"/>
                </a:solidFill>
                <a:latin typeface="+mn-lt"/>
                <a:sym typeface="Symbol" panose="05050102010706020507" pitchFamily="18" charset="2"/>
              </a:rPr>
              <a:t>12</a:t>
            </a:r>
            <a:r>
              <a:rPr lang="en-US" altLang="en-US" dirty="0">
                <a:solidFill>
                  <a:srgbClr val="FF0000"/>
                </a:solidFill>
                <a:latin typeface="+mn-lt"/>
                <a:sym typeface="Symbol" panose="05050102010706020507" pitchFamily="18" charset="2"/>
              </a:rPr>
              <a:t> K</a:t>
            </a:r>
            <a:r>
              <a:rPr lang="en-US" altLang="en-US" dirty="0">
                <a:solidFill>
                  <a:srgbClr val="FF0000"/>
                </a:solidFill>
                <a:latin typeface="+mn-lt"/>
              </a:rPr>
              <a:t> ≈ 130,000</a:t>
            </a:r>
            <a:r>
              <a:rPr lang="en-US" altLang="en-US" dirty="0">
                <a:solidFill>
                  <a:srgbClr val="FF0000"/>
                </a:solidFill>
                <a:latin typeface="+mn-lt"/>
                <a:sym typeface="Symbol" panose="05050102010706020507" pitchFamily="18" charset="2"/>
              </a:rPr>
              <a:t>T [Sun’s core]</a:t>
            </a: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8A6FF894-E73E-203B-35C0-25AFA8DABE2C}"/>
                  </a:ext>
                </a:extLst>
              </p:cNvPr>
              <p:cNvSpPr txBox="1"/>
              <p:nvPr/>
            </p:nvSpPr>
            <p:spPr>
              <a:xfrm>
                <a:off x="1179161" y="1387275"/>
                <a:ext cx="2095061" cy="6699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i="1" smtClean="0">
                              <a:latin typeface="Cambria Math" panose="02040503050406030204" pitchFamily="18" charset="0"/>
                              <a:ea typeface="Cambria Math" panose="02040503050406030204" pitchFamily="18" charset="0"/>
                            </a:rPr>
                            <m:t>𝜀</m:t>
                          </m:r>
                        </m:num>
                        <m:den>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𝑇</m:t>
                              </m:r>
                            </m:e>
                            <m:sup>
                              <m:r>
                                <a:rPr lang="en-US" sz="2200" b="0" i="1" smtClean="0">
                                  <a:latin typeface="Cambria Math" panose="02040503050406030204" pitchFamily="18" charset="0"/>
                                  <a:ea typeface="Cambria Math" panose="02040503050406030204" pitchFamily="18" charset="0"/>
                                </a:rPr>
                                <m:t>4</m:t>
                              </m:r>
                            </m:sup>
                          </m:sSup>
                        </m:den>
                      </m:f>
                      <m:r>
                        <a:rPr lang="en-US" sz="2200" b="0" i="1" smtClean="0">
                          <a:latin typeface="Cambria Math" panose="02040503050406030204" pitchFamily="18" charset="0"/>
                          <a:ea typeface="Cambria Math" panose="02040503050406030204" pitchFamily="18" charset="0"/>
                        </a:rPr>
                        <m:t>~</m:t>
                      </m:r>
                      <m:r>
                        <a:rPr lang="en-US" sz="2200" b="0" i="0" smtClean="0">
                          <a:latin typeface="Cambria Math" panose="02040503050406030204" pitchFamily="18" charset="0"/>
                          <a:ea typeface="Cambria Math" panose="02040503050406030204" pitchFamily="18" charset="0"/>
                        </a:rPr>
                        <m:t> # </m:t>
                      </m:r>
                      <m:r>
                        <m:rPr>
                          <m:sty m:val="p"/>
                        </m:rPr>
                        <a:rPr lang="en-US" sz="2200" b="0" i="0" smtClean="0">
                          <a:latin typeface="Cambria Math" panose="02040503050406030204" pitchFamily="18" charset="0"/>
                          <a:ea typeface="Cambria Math" panose="02040503050406030204" pitchFamily="18" charset="0"/>
                        </a:rPr>
                        <m:t>of</m:t>
                      </m:r>
                      <m:r>
                        <a:rPr lang="en-US" sz="2200" b="0" i="0" smtClean="0">
                          <a:latin typeface="Cambria Math" panose="02040503050406030204" pitchFamily="18" charset="0"/>
                          <a:ea typeface="Cambria Math" panose="02040503050406030204" pitchFamily="18" charset="0"/>
                        </a:rPr>
                        <m:t> </m:t>
                      </m:r>
                      <m:r>
                        <m:rPr>
                          <m:sty m:val="p"/>
                        </m:rPr>
                        <a:rPr lang="en-US" sz="2200" b="0" i="0" smtClean="0">
                          <a:latin typeface="Cambria Math" panose="02040503050406030204" pitchFamily="18" charset="0"/>
                          <a:ea typeface="Cambria Math" panose="02040503050406030204" pitchFamily="18" charset="0"/>
                        </a:rPr>
                        <m:t>d</m:t>
                      </m:r>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o</m:t>
                      </m:r>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f</m:t>
                      </m:r>
                      <m:r>
                        <a:rPr lang="en-US" sz="2200" b="0" i="0"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284" name="TextBox 283">
                <a:extLst>
                  <a:ext uri="{FF2B5EF4-FFF2-40B4-BE49-F238E27FC236}">
                    <a16:creationId xmlns:a16="http://schemas.microsoft.com/office/drawing/2014/main" id="{8A6FF894-E73E-203B-35C0-25AFA8DABE2C}"/>
                  </a:ext>
                </a:extLst>
              </p:cNvPr>
              <p:cNvSpPr txBox="1">
                <a:spLocks noRot="1" noChangeAspect="1" noMove="1" noResize="1" noEditPoints="1" noAdjustHandles="1" noChangeArrowheads="1" noChangeShapeType="1" noTextEdit="1"/>
              </p:cNvSpPr>
              <p:nvPr/>
            </p:nvSpPr>
            <p:spPr>
              <a:xfrm>
                <a:off x="1179161" y="1387275"/>
                <a:ext cx="2095061" cy="669927"/>
              </a:xfrm>
              <a:prstGeom prst="rect">
                <a:avLst/>
              </a:prstGeom>
              <a:blipFill>
                <a:blip r:embed="rId4"/>
                <a:stretch>
                  <a:fillRect b="-5660"/>
                </a:stretch>
              </a:blipFill>
            </p:spPr>
            <p:txBody>
              <a:bodyPr/>
              <a:lstStyle/>
              <a:p>
                <a:r>
                  <a:rPr lang="en-US">
                    <a:noFill/>
                  </a:rPr>
                  <a:t> </a:t>
                </a:r>
              </a:p>
            </p:txBody>
          </p:sp>
        </mc:Fallback>
      </mc:AlternateContent>
      <p:pic>
        <p:nvPicPr>
          <p:cNvPr id="5" name="Picture 4" descr="UH Signature - University of Houston">
            <a:extLst>
              <a:ext uri="{FF2B5EF4-FFF2-40B4-BE49-F238E27FC236}">
                <a16:creationId xmlns:a16="http://schemas.microsoft.com/office/drawing/2014/main" id="{5E2497E5-D0A5-B06B-8E63-6F8D2DDE8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phase diagram</a:t>
            </a:r>
            <a:endParaRPr lang="uk-UA" dirty="0"/>
          </a:p>
        </p:txBody>
      </p:sp>
      <p:sp>
        <p:nvSpPr>
          <p:cNvPr id="5" name="Rectangle 4">
            <a:extLst>
              <a:ext uri="{FF2B5EF4-FFF2-40B4-BE49-F238E27FC236}">
                <a16:creationId xmlns:a16="http://schemas.microsoft.com/office/drawing/2014/main" id="{5F30EE93-199F-4A4A-A98C-B930D17E354C}"/>
              </a:ext>
            </a:extLst>
          </p:cNvPr>
          <p:cNvSpPr/>
          <p:nvPr/>
        </p:nvSpPr>
        <p:spPr>
          <a:xfrm>
            <a:off x="370541" y="5586064"/>
            <a:ext cx="11097377" cy="1169551"/>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dirty="0"/>
              <a:t>Finite baryon densities inaccessible due to the sign problem</a:t>
            </a:r>
          </a:p>
          <a:p>
            <a:pPr marL="342900" indent="-342900" algn="just">
              <a:spcAft>
                <a:spcPts val="600"/>
              </a:spcAft>
              <a:buClr>
                <a:srgbClr val="0808FF"/>
              </a:buClr>
              <a:buFont typeface="Arial" panose="020B0604020202020204" pitchFamily="34" charset="0"/>
              <a:buChar char="•"/>
            </a:pPr>
            <a:r>
              <a:rPr lang="en-US" sz="2000" dirty="0"/>
              <a:t>Possible existence of a phase transition is a conjecture</a:t>
            </a:r>
          </a:p>
          <a:p>
            <a:pPr marL="342900" indent="-342900" algn="just">
              <a:spcAft>
                <a:spcPts val="600"/>
              </a:spcAft>
              <a:buClr>
                <a:srgbClr val="0808FF"/>
              </a:buClr>
              <a:buFont typeface="Arial" panose="020B0604020202020204" pitchFamily="34" charset="0"/>
              <a:buChar char="•"/>
            </a:pPr>
            <a:r>
              <a:rPr lang="en-US" sz="2000" dirty="0"/>
              <a:t>Laboratory: </a:t>
            </a:r>
            <a:r>
              <a:rPr lang="en-US" sz="2000" b="1" dirty="0"/>
              <a:t>heavy-ion collisions</a:t>
            </a:r>
            <a:r>
              <a:rPr lang="en-US" sz="2000" dirty="0"/>
              <a:t> – test of QCD and a tool unveil its many properties</a:t>
            </a:r>
          </a:p>
        </p:txBody>
      </p:sp>
      <p:sp>
        <p:nvSpPr>
          <p:cNvPr id="23" name="Text Placeholder 7">
            <a:extLst>
              <a:ext uri="{FF2B5EF4-FFF2-40B4-BE49-F238E27FC236}">
                <a16:creationId xmlns:a16="http://schemas.microsoft.com/office/drawing/2014/main" id="{D84B9981-7BD0-48F1-B5CC-230F67BA73E0}"/>
              </a:ext>
            </a:extLst>
          </p:cNvPr>
          <p:cNvSpPr>
            <a:spLocks noGrp="1"/>
          </p:cNvSpPr>
          <p:nvPr>
            <p:ph type="body" sz="quarter" idx="12"/>
          </p:nvPr>
        </p:nvSpPr>
        <p:spPr>
          <a:xfrm>
            <a:off x="10679331" y="6467291"/>
            <a:ext cx="1142128" cy="340472"/>
          </a:xfrm>
        </p:spPr>
        <p:txBody>
          <a:bodyPr/>
          <a:lstStyle/>
          <a:p>
            <a:r>
              <a:rPr lang="en-US" dirty="0"/>
              <a:t>11</a:t>
            </a:r>
          </a:p>
        </p:txBody>
      </p:sp>
      <p:cxnSp>
        <p:nvCxnSpPr>
          <p:cNvPr id="6" name="Straight Arrow Connector 5">
            <a:extLst>
              <a:ext uri="{FF2B5EF4-FFF2-40B4-BE49-F238E27FC236}">
                <a16:creationId xmlns:a16="http://schemas.microsoft.com/office/drawing/2014/main" id="{217A96D7-8F48-4909-8247-6F9974E04806}"/>
              </a:ext>
            </a:extLst>
          </p:cNvPr>
          <p:cNvCxnSpPr>
            <a:cxnSpLocks/>
            <a:stCxn id="9" idx="2"/>
            <a:endCxn id="7" idx="0"/>
          </p:cNvCxnSpPr>
          <p:nvPr/>
        </p:nvCxnSpPr>
        <p:spPr>
          <a:xfrm>
            <a:off x="6324600" y="1410297"/>
            <a:ext cx="378578" cy="2452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AE93E2-A337-4803-9CE1-04CCA40C05C2}"/>
              </a:ext>
            </a:extLst>
          </p:cNvPr>
          <p:cNvSpPr txBox="1"/>
          <p:nvPr/>
        </p:nvSpPr>
        <p:spPr>
          <a:xfrm>
            <a:off x="5742614" y="1102520"/>
            <a:ext cx="1163972" cy="307777"/>
          </a:xfrm>
          <a:prstGeom prst="rect">
            <a:avLst/>
          </a:prstGeom>
          <a:noFill/>
        </p:spPr>
        <p:txBody>
          <a:bodyPr wrap="square" rtlCol="0">
            <a:spAutoFit/>
          </a:bodyPr>
          <a:lstStyle/>
          <a:p>
            <a:r>
              <a:rPr lang="en-US" sz="1400" dirty="0">
                <a:solidFill>
                  <a:srgbClr val="FF0000"/>
                </a:solidFill>
              </a:rPr>
              <a:t>lattice QCD</a:t>
            </a:r>
          </a:p>
        </p:txBody>
      </p:sp>
      <p:pic>
        <p:nvPicPr>
          <p:cNvPr id="4" name="Picture 3">
            <a:extLst>
              <a:ext uri="{FF2B5EF4-FFF2-40B4-BE49-F238E27FC236}">
                <a16:creationId xmlns:a16="http://schemas.microsoft.com/office/drawing/2014/main" id="{E7C1BB0E-9245-7372-708C-2D49B4CFE852}"/>
              </a:ext>
            </a:extLst>
          </p:cNvPr>
          <p:cNvPicPr>
            <a:picLocks noChangeAspect="1"/>
          </p:cNvPicPr>
          <p:nvPr/>
        </p:nvPicPr>
        <p:blipFill>
          <a:blip r:embed="rId3"/>
          <a:stretch>
            <a:fillRect/>
          </a:stretch>
        </p:blipFill>
        <p:spPr>
          <a:xfrm>
            <a:off x="6680317" y="1655509"/>
            <a:ext cx="4199753" cy="3090632"/>
          </a:xfrm>
          <a:prstGeom prst="rect">
            <a:avLst/>
          </a:prstGeom>
        </p:spPr>
      </p:pic>
      <p:sp>
        <p:nvSpPr>
          <p:cNvPr id="7" name="Rectangle 6">
            <a:extLst>
              <a:ext uri="{FF2B5EF4-FFF2-40B4-BE49-F238E27FC236}">
                <a16:creationId xmlns:a16="http://schemas.microsoft.com/office/drawing/2014/main" id="{3287CC3D-8B80-4DCD-958C-4F69622CBB91}"/>
              </a:ext>
            </a:extLst>
          </p:cNvPr>
          <p:cNvSpPr/>
          <p:nvPr/>
        </p:nvSpPr>
        <p:spPr>
          <a:xfrm>
            <a:off x="6680318" y="1655508"/>
            <a:ext cx="45720" cy="3090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DCD750D-D9AC-0D8F-C054-8EA107FA5C4B}"/>
              </a:ext>
            </a:extLst>
          </p:cNvPr>
          <p:cNvSpPr txBox="1"/>
          <p:nvPr/>
        </p:nvSpPr>
        <p:spPr>
          <a:xfrm>
            <a:off x="7220095" y="4739216"/>
            <a:ext cx="3659976" cy="369332"/>
          </a:xfrm>
          <a:prstGeom prst="rect">
            <a:avLst/>
          </a:prstGeom>
          <a:noFill/>
        </p:spPr>
        <p:txBody>
          <a:bodyPr wrap="none" rtlCol="0">
            <a:spAutoFit/>
          </a:bodyPr>
          <a:lstStyle/>
          <a:p>
            <a:r>
              <a:rPr lang="en-US" dirty="0"/>
              <a:t>Excess of particles over antiparticles</a:t>
            </a:r>
          </a:p>
        </p:txBody>
      </p:sp>
      <p:pic>
        <p:nvPicPr>
          <p:cNvPr id="21" name="Picture 4">
            <a:extLst>
              <a:ext uri="{FF2B5EF4-FFF2-40B4-BE49-F238E27FC236}">
                <a16:creationId xmlns:a16="http://schemas.microsoft.com/office/drawing/2014/main" id="{6977AD56-7EA3-0111-5E2D-22939804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26" y="1457936"/>
            <a:ext cx="4588129" cy="3835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H Signature - University of Houston">
            <a:extLst>
              <a:ext uri="{FF2B5EF4-FFF2-40B4-BE49-F238E27FC236}">
                <a16:creationId xmlns:a16="http://schemas.microsoft.com/office/drawing/2014/main" id="{DCDEDE93-2BC8-57A5-D996-A84C12ADD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478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1421-5DCE-41A4-86F5-B989A9FF6A95}"/>
              </a:ext>
            </a:extLst>
          </p:cNvPr>
          <p:cNvSpPr>
            <a:spLocks noGrp="1"/>
          </p:cNvSpPr>
          <p:nvPr>
            <p:ph type="title"/>
          </p:nvPr>
        </p:nvSpPr>
        <p:spPr>
          <a:xfrm>
            <a:off x="370542" y="1"/>
            <a:ext cx="10051415" cy="1165085"/>
          </a:xfrm>
        </p:spPr>
        <p:txBody>
          <a:bodyPr/>
          <a:lstStyle/>
          <a:p>
            <a:r>
              <a:rPr lang="en-US" dirty="0"/>
              <a:t>QCD laboratories (~1980-…)</a:t>
            </a:r>
          </a:p>
        </p:txBody>
      </p:sp>
      <p:sp>
        <p:nvSpPr>
          <p:cNvPr id="4" name="Text Placeholder 3">
            <a:extLst>
              <a:ext uri="{FF2B5EF4-FFF2-40B4-BE49-F238E27FC236}">
                <a16:creationId xmlns:a16="http://schemas.microsoft.com/office/drawing/2014/main" id="{812A7BBC-5D2E-4773-AB91-D3EF54997118}"/>
              </a:ext>
            </a:extLst>
          </p:cNvPr>
          <p:cNvSpPr>
            <a:spLocks noGrp="1"/>
          </p:cNvSpPr>
          <p:nvPr>
            <p:ph type="body" sz="quarter" idx="12"/>
          </p:nvPr>
        </p:nvSpPr>
        <p:spPr/>
        <p:txBody>
          <a:bodyPr/>
          <a:lstStyle/>
          <a:p>
            <a:r>
              <a:rPr lang="en-US" dirty="0"/>
              <a:t>12</a:t>
            </a:r>
          </a:p>
        </p:txBody>
      </p:sp>
      <p:pic>
        <p:nvPicPr>
          <p:cNvPr id="5" name="Picture 4">
            <a:extLst>
              <a:ext uri="{FF2B5EF4-FFF2-40B4-BE49-F238E27FC236}">
                <a16:creationId xmlns:a16="http://schemas.microsoft.com/office/drawing/2014/main" id="{390329A9-A39F-406A-B182-11612AC100BF}"/>
              </a:ext>
            </a:extLst>
          </p:cNvPr>
          <p:cNvPicPr>
            <a:picLocks noChangeAspect="1"/>
          </p:cNvPicPr>
          <p:nvPr/>
        </p:nvPicPr>
        <p:blipFill>
          <a:blip r:embed="rId2"/>
          <a:stretch>
            <a:fillRect/>
          </a:stretch>
        </p:blipFill>
        <p:spPr>
          <a:xfrm>
            <a:off x="7082514" y="1290135"/>
            <a:ext cx="3165160" cy="2295289"/>
          </a:xfrm>
          <a:prstGeom prst="rect">
            <a:avLst/>
          </a:prstGeom>
        </p:spPr>
      </p:pic>
      <p:pic>
        <p:nvPicPr>
          <p:cNvPr id="6" name="Picture 5">
            <a:extLst>
              <a:ext uri="{FF2B5EF4-FFF2-40B4-BE49-F238E27FC236}">
                <a16:creationId xmlns:a16="http://schemas.microsoft.com/office/drawing/2014/main" id="{35D3E691-6C95-4ECF-914A-D934CC6EF1BE}"/>
              </a:ext>
            </a:extLst>
          </p:cNvPr>
          <p:cNvPicPr>
            <a:picLocks noChangeAspect="1"/>
          </p:cNvPicPr>
          <p:nvPr/>
        </p:nvPicPr>
        <p:blipFill>
          <a:blip r:embed="rId3"/>
          <a:stretch>
            <a:fillRect/>
          </a:stretch>
        </p:blipFill>
        <p:spPr>
          <a:xfrm>
            <a:off x="1438834" y="1258179"/>
            <a:ext cx="3223185" cy="2359200"/>
          </a:xfrm>
          <a:prstGeom prst="rect">
            <a:avLst/>
          </a:prstGeom>
        </p:spPr>
      </p:pic>
      <p:pic>
        <p:nvPicPr>
          <p:cNvPr id="7" name="Picture 6">
            <a:extLst>
              <a:ext uri="{FF2B5EF4-FFF2-40B4-BE49-F238E27FC236}">
                <a16:creationId xmlns:a16="http://schemas.microsoft.com/office/drawing/2014/main" id="{6C30E8C8-C0E3-4A5F-8115-9B946111AEDF}"/>
              </a:ext>
            </a:extLst>
          </p:cNvPr>
          <p:cNvPicPr>
            <a:picLocks noChangeAspect="1"/>
          </p:cNvPicPr>
          <p:nvPr/>
        </p:nvPicPr>
        <p:blipFill>
          <a:blip r:embed="rId4"/>
          <a:stretch>
            <a:fillRect/>
          </a:stretch>
        </p:blipFill>
        <p:spPr>
          <a:xfrm>
            <a:off x="994853" y="4360123"/>
            <a:ext cx="3667166" cy="2058661"/>
          </a:xfrm>
          <a:prstGeom prst="rect">
            <a:avLst/>
          </a:prstGeom>
        </p:spPr>
      </p:pic>
      <p:pic>
        <p:nvPicPr>
          <p:cNvPr id="9" name="Picture 8">
            <a:extLst>
              <a:ext uri="{FF2B5EF4-FFF2-40B4-BE49-F238E27FC236}">
                <a16:creationId xmlns:a16="http://schemas.microsoft.com/office/drawing/2014/main" id="{951A3CFE-F3BF-6161-AA65-C11F5FA29647}"/>
              </a:ext>
            </a:extLst>
          </p:cNvPr>
          <p:cNvPicPr>
            <a:picLocks noChangeAspect="1"/>
          </p:cNvPicPr>
          <p:nvPr/>
        </p:nvPicPr>
        <p:blipFill>
          <a:blip r:embed="rId5"/>
          <a:stretch>
            <a:fillRect/>
          </a:stretch>
        </p:blipFill>
        <p:spPr>
          <a:xfrm>
            <a:off x="7634689" y="4202584"/>
            <a:ext cx="2324774" cy="2324774"/>
          </a:xfrm>
          <a:prstGeom prst="rect">
            <a:avLst/>
          </a:prstGeom>
        </p:spPr>
      </p:pic>
      <p:sp>
        <p:nvSpPr>
          <p:cNvPr id="3" name="TextBox 2">
            <a:extLst>
              <a:ext uri="{FF2B5EF4-FFF2-40B4-BE49-F238E27FC236}">
                <a16:creationId xmlns:a16="http://schemas.microsoft.com/office/drawing/2014/main" id="{A9B5FD01-3920-2BEC-4F53-5360990A33F1}"/>
              </a:ext>
            </a:extLst>
          </p:cNvPr>
          <p:cNvSpPr txBox="1"/>
          <p:nvPr/>
        </p:nvSpPr>
        <p:spPr>
          <a:xfrm>
            <a:off x="197220" y="3636066"/>
            <a:ext cx="5423280" cy="369332"/>
          </a:xfrm>
          <a:prstGeom prst="rect">
            <a:avLst/>
          </a:prstGeom>
          <a:noFill/>
        </p:spPr>
        <p:txBody>
          <a:bodyPr wrap="none" rtlCol="0">
            <a:spAutoFit/>
          </a:bodyPr>
          <a:lstStyle/>
          <a:p>
            <a:r>
              <a:rPr lang="en-US" dirty="0"/>
              <a:t>RHIC@BNL (2000-), 200 GeV, 99.995% speed of light</a:t>
            </a:r>
          </a:p>
        </p:txBody>
      </p:sp>
      <p:sp>
        <p:nvSpPr>
          <p:cNvPr id="10" name="TextBox 9">
            <a:extLst>
              <a:ext uri="{FF2B5EF4-FFF2-40B4-BE49-F238E27FC236}">
                <a16:creationId xmlns:a16="http://schemas.microsoft.com/office/drawing/2014/main" id="{9207ADB3-CFD4-588C-F003-E3A3D5EBA76C}"/>
              </a:ext>
            </a:extLst>
          </p:cNvPr>
          <p:cNvSpPr txBox="1"/>
          <p:nvPr/>
        </p:nvSpPr>
        <p:spPr>
          <a:xfrm>
            <a:off x="5840505" y="3636066"/>
            <a:ext cx="6070893" cy="369332"/>
          </a:xfrm>
          <a:prstGeom prst="rect">
            <a:avLst/>
          </a:prstGeom>
          <a:noFill/>
        </p:spPr>
        <p:txBody>
          <a:bodyPr wrap="none" rtlCol="0">
            <a:spAutoFit/>
          </a:bodyPr>
          <a:lstStyle/>
          <a:p>
            <a:r>
              <a:rPr lang="en-US" dirty="0"/>
              <a:t>LHC@CERN (2010-), 5020 GeV, 99.9999991% speed of light</a:t>
            </a:r>
          </a:p>
        </p:txBody>
      </p:sp>
      <p:sp>
        <p:nvSpPr>
          <p:cNvPr id="11" name="TextBox 10">
            <a:extLst>
              <a:ext uri="{FF2B5EF4-FFF2-40B4-BE49-F238E27FC236}">
                <a16:creationId xmlns:a16="http://schemas.microsoft.com/office/drawing/2014/main" id="{FDCF7F9A-66AF-DBCE-BB5B-C20C5BE64B10}"/>
              </a:ext>
            </a:extLst>
          </p:cNvPr>
          <p:cNvSpPr txBox="1"/>
          <p:nvPr/>
        </p:nvSpPr>
        <p:spPr>
          <a:xfrm>
            <a:off x="640176" y="6467291"/>
            <a:ext cx="4376519" cy="369332"/>
          </a:xfrm>
          <a:prstGeom prst="rect">
            <a:avLst/>
          </a:prstGeom>
          <a:noFill/>
        </p:spPr>
        <p:txBody>
          <a:bodyPr wrap="none" rtlCol="0">
            <a:spAutoFit/>
          </a:bodyPr>
          <a:lstStyle/>
          <a:p>
            <a:r>
              <a:rPr lang="en-US" dirty="0"/>
              <a:t>FAIR@GSI [2026(?)-], 5 GeV (less is more)</a:t>
            </a:r>
          </a:p>
        </p:txBody>
      </p:sp>
      <p:sp>
        <p:nvSpPr>
          <p:cNvPr id="12" name="TextBox 11">
            <a:extLst>
              <a:ext uri="{FF2B5EF4-FFF2-40B4-BE49-F238E27FC236}">
                <a16:creationId xmlns:a16="http://schemas.microsoft.com/office/drawing/2014/main" id="{ECB69BAC-1BF4-0747-5032-45AD1A779B7E}"/>
              </a:ext>
            </a:extLst>
          </p:cNvPr>
          <p:cNvSpPr txBox="1"/>
          <p:nvPr/>
        </p:nvSpPr>
        <p:spPr>
          <a:xfrm>
            <a:off x="10144397" y="5364971"/>
            <a:ext cx="1677062" cy="369332"/>
          </a:xfrm>
          <a:prstGeom prst="rect">
            <a:avLst/>
          </a:prstGeom>
          <a:noFill/>
        </p:spPr>
        <p:txBody>
          <a:bodyPr wrap="none" rtlCol="0">
            <a:spAutoFit/>
          </a:bodyPr>
          <a:lstStyle/>
          <a:p>
            <a:r>
              <a:rPr lang="en-US" dirty="0"/>
              <a:t>ALICE detector</a:t>
            </a:r>
          </a:p>
        </p:txBody>
      </p:sp>
      <p:pic>
        <p:nvPicPr>
          <p:cNvPr id="8" name="Picture 7" descr="UH Signature - University of Houston">
            <a:extLst>
              <a:ext uri="{FF2B5EF4-FFF2-40B4-BE49-F238E27FC236}">
                <a16:creationId xmlns:a16="http://schemas.microsoft.com/office/drawing/2014/main" id="{C8E2D612-081E-2F91-F290-63685365A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81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AB370155-7132-4B2F-B575-F2451A2C5FC2}"/>
              </a:ext>
            </a:extLst>
          </p:cNvPr>
          <p:cNvGrpSpPr>
            <a:grpSpLocks/>
          </p:cNvGrpSpPr>
          <p:nvPr/>
        </p:nvGrpSpPr>
        <p:grpSpPr bwMode="auto">
          <a:xfrm>
            <a:off x="561860" y="1005271"/>
            <a:ext cx="10697379" cy="5046662"/>
            <a:chOff x="315" y="720"/>
            <a:chExt cx="5157" cy="3179"/>
          </a:xfrm>
        </p:grpSpPr>
        <p:pic>
          <p:nvPicPr>
            <p:cNvPr id="29723" name="Picture 3">
              <a:extLst>
                <a:ext uri="{FF2B5EF4-FFF2-40B4-BE49-F238E27FC236}">
                  <a16:creationId xmlns:a16="http://schemas.microsoft.com/office/drawing/2014/main" id="{CF6588B8-6CB8-4552-A0A5-6234B425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4" name="Text Box 4">
              <a:extLst>
                <a:ext uri="{FF2B5EF4-FFF2-40B4-BE49-F238E27FC236}">
                  <a16:creationId xmlns:a16="http://schemas.microsoft.com/office/drawing/2014/main" id="{27D7901A-BEE6-4650-B220-1DC7D7F5F78C}"/>
                </a:ext>
              </a:extLst>
            </p:cNvPr>
            <p:cNvSpPr txBox="1">
              <a:spLocks noChangeArrowheads="1"/>
            </p:cNvSpPr>
            <p:nvPr/>
          </p:nvSpPr>
          <p:spPr bwMode="auto">
            <a:xfrm>
              <a:off x="2705" y="1237"/>
              <a:ext cx="67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800">
                  <a:solidFill>
                    <a:srgbClr val="FFCC00"/>
                  </a:solidFill>
                  <a:latin typeface="Helvetica" panose="020B0604020202020204" pitchFamily="34" charset="0"/>
                </a:rPr>
                <a:t>RHIC</a:t>
              </a:r>
            </a:p>
          </p:txBody>
        </p:sp>
        <p:sp>
          <p:nvSpPr>
            <p:cNvPr id="29725" name="Text Box 5">
              <a:extLst>
                <a:ext uri="{FF2B5EF4-FFF2-40B4-BE49-F238E27FC236}">
                  <a16:creationId xmlns:a16="http://schemas.microsoft.com/office/drawing/2014/main" id="{3E999680-16DD-458A-A8CC-CAA17747C21A}"/>
                </a:ext>
              </a:extLst>
            </p:cNvPr>
            <p:cNvSpPr txBox="1">
              <a:spLocks noChangeArrowheads="1"/>
            </p:cNvSpPr>
            <p:nvPr/>
          </p:nvSpPr>
          <p:spPr bwMode="auto">
            <a:xfrm>
              <a:off x="3892" y="1180"/>
              <a:ext cx="82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BRAHMS</a:t>
              </a:r>
            </a:p>
          </p:txBody>
        </p:sp>
        <p:sp>
          <p:nvSpPr>
            <p:cNvPr id="29726" name="Text Box 6">
              <a:extLst>
                <a:ext uri="{FF2B5EF4-FFF2-40B4-BE49-F238E27FC236}">
                  <a16:creationId xmlns:a16="http://schemas.microsoft.com/office/drawing/2014/main" id="{A88784BD-1C73-4098-AE10-B339877617FB}"/>
                </a:ext>
              </a:extLst>
            </p:cNvPr>
            <p:cNvSpPr txBox="1">
              <a:spLocks noChangeArrowheads="1"/>
            </p:cNvSpPr>
            <p:nvPr/>
          </p:nvSpPr>
          <p:spPr bwMode="auto">
            <a:xfrm>
              <a:off x="1715" y="1148"/>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PHOBOS</a:t>
              </a:r>
            </a:p>
          </p:txBody>
        </p:sp>
        <p:sp>
          <p:nvSpPr>
            <p:cNvPr id="29727" name="Text Box 7">
              <a:extLst>
                <a:ext uri="{FF2B5EF4-FFF2-40B4-BE49-F238E27FC236}">
                  <a16:creationId xmlns:a16="http://schemas.microsoft.com/office/drawing/2014/main" id="{BF6366D0-73B4-471C-9AD6-BC331785D22D}"/>
                </a:ext>
              </a:extLst>
            </p:cNvPr>
            <p:cNvSpPr txBox="1">
              <a:spLocks noChangeArrowheads="1"/>
            </p:cNvSpPr>
            <p:nvPr/>
          </p:nvSpPr>
          <p:spPr bwMode="auto">
            <a:xfrm>
              <a:off x="1002" y="1401"/>
              <a:ext cx="71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PHENIX</a:t>
              </a:r>
            </a:p>
          </p:txBody>
        </p:sp>
        <p:sp>
          <p:nvSpPr>
            <p:cNvPr id="29728" name="Text Box 8">
              <a:extLst>
                <a:ext uri="{FF2B5EF4-FFF2-40B4-BE49-F238E27FC236}">
                  <a16:creationId xmlns:a16="http://schemas.microsoft.com/office/drawing/2014/main" id="{B377B5A0-F036-4DE3-B7CE-F673B261B887}"/>
                </a:ext>
              </a:extLst>
            </p:cNvPr>
            <p:cNvSpPr txBox="1">
              <a:spLocks noChangeArrowheads="1"/>
            </p:cNvSpPr>
            <p:nvPr/>
          </p:nvSpPr>
          <p:spPr bwMode="auto">
            <a:xfrm>
              <a:off x="2244" y="1526"/>
              <a:ext cx="54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STAR</a:t>
              </a:r>
            </a:p>
          </p:txBody>
        </p:sp>
        <p:sp>
          <p:nvSpPr>
            <p:cNvPr id="29729" name="Text Box 9">
              <a:extLst>
                <a:ext uri="{FF2B5EF4-FFF2-40B4-BE49-F238E27FC236}">
                  <a16:creationId xmlns:a16="http://schemas.microsoft.com/office/drawing/2014/main" id="{85574934-330B-4451-8326-C05FA600151C}"/>
                </a:ext>
              </a:extLst>
            </p:cNvPr>
            <p:cNvSpPr txBox="1">
              <a:spLocks noChangeArrowheads="1"/>
            </p:cNvSpPr>
            <p:nvPr/>
          </p:nvSpPr>
          <p:spPr bwMode="auto">
            <a:xfrm>
              <a:off x="1114" y="2494"/>
              <a:ext cx="60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800">
                  <a:solidFill>
                    <a:srgbClr val="FFCC00"/>
                  </a:solidFill>
                  <a:latin typeface="Helvetica" panose="020B0604020202020204" pitchFamily="34" charset="0"/>
                </a:rPr>
                <a:t>AGS</a:t>
              </a:r>
            </a:p>
          </p:txBody>
        </p:sp>
        <p:sp>
          <p:nvSpPr>
            <p:cNvPr id="29730" name="Oval 10">
              <a:extLst>
                <a:ext uri="{FF2B5EF4-FFF2-40B4-BE49-F238E27FC236}">
                  <a16:creationId xmlns:a16="http://schemas.microsoft.com/office/drawing/2014/main" id="{EF62EAEE-AB41-4ACD-9CFB-108849969C23}"/>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1" name="Rectangle 11">
              <a:extLst>
                <a:ext uri="{FF2B5EF4-FFF2-40B4-BE49-F238E27FC236}">
                  <a16:creationId xmlns:a16="http://schemas.microsoft.com/office/drawing/2014/main" id="{5EB28911-1D82-49C4-B017-7DAE817956D9}"/>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2" name="Rectangle 12">
              <a:extLst>
                <a:ext uri="{FF2B5EF4-FFF2-40B4-BE49-F238E27FC236}">
                  <a16:creationId xmlns:a16="http://schemas.microsoft.com/office/drawing/2014/main" id="{C15F0769-493D-46F8-91B0-DE5BED44AC2D}"/>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3" name="Rectangle 13">
              <a:extLst>
                <a:ext uri="{FF2B5EF4-FFF2-40B4-BE49-F238E27FC236}">
                  <a16:creationId xmlns:a16="http://schemas.microsoft.com/office/drawing/2014/main" id="{1DDA71B0-C264-470D-B2BF-366E6456865A}"/>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4" name="Rectangle 14">
              <a:extLst>
                <a:ext uri="{FF2B5EF4-FFF2-40B4-BE49-F238E27FC236}">
                  <a16:creationId xmlns:a16="http://schemas.microsoft.com/office/drawing/2014/main" id="{8F7B59F9-E882-4C8F-93A9-940E7EACABB2}"/>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5" name="Oval 15">
              <a:extLst>
                <a:ext uri="{FF2B5EF4-FFF2-40B4-BE49-F238E27FC236}">
                  <a16:creationId xmlns:a16="http://schemas.microsoft.com/office/drawing/2014/main" id="{085D4CE1-CF24-447F-A76E-014141C55E84}"/>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6" name="Line 16">
              <a:extLst>
                <a:ext uri="{FF2B5EF4-FFF2-40B4-BE49-F238E27FC236}">
                  <a16:creationId xmlns:a16="http://schemas.microsoft.com/office/drawing/2014/main" id="{3338103D-5949-48CE-A94A-F3492A4D2472}"/>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7" name="Line 17">
              <a:extLst>
                <a:ext uri="{FF2B5EF4-FFF2-40B4-BE49-F238E27FC236}">
                  <a16:creationId xmlns:a16="http://schemas.microsoft.com/office/drawing/2014/main" id="{9571CC8D-312B-4FD0-8C00-51DD261AEE31}"/>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8" name="Line 18">
              <a:extLst>
                <a:ext uri="{FF2B5EF4-FFF2-40B4-BE49-F238E27FC236}">
                  <a16:creationId xmlns:a16="http://schemas.microsoft.com/office/drawing/2014/main" id="{F1806B3B-99AD-467F-B696-EFED591A9EC5}"/>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9" name="Arc 19">
              <a:extLst>
                <a:ext uri="{FF2B5EF4-FFF2-40B4-BE49-F238E27FC236}">
                  <a16:creationId xmlns:a16="http://schemas.microsoft.com/office/drawing/2014/main" id="{67287438-B756-4C61-B7B9-B7C4E52FCCE6}"/>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0" name="Arc 20">
              <a:extLst>
                <a:ext uri="{FF2B5EF4-FFF2-40B4-BE49-F238E27FC236}">
                  <a16:creationId xmlns:a16="http://schemas.microsoft.com/office/drawing/2014/main" id="{01B53437-D609-4D43-BA46-37CB62E4CB9C}"/>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0"/>
                  </a:cubicBezTo>
                  <a:cubicBezTo>
                    <a:pt x="8715" y="0"/>
                    <a:pt x="14954" y="3018"/>
                    <a:pt x="19051" y="8195"/>
                  </a:cubicBezTo>
                </a:path>
                <a:path w="19051" h="21600" stroke="0" extrusionOk="0">
                  <a:moveTo>
                    <a:pt x="-1" y="103"/>
                  </a:moveTo>
                  <a:cubicBezTo>
                    <a:pt x="702" y="34"/>
                    <a:pt x="1408" y="-1"/>
                    <a:pt x="2114" y="0"/>
                  </a:cubicBezTo>
                  <a:cubicBezTo>
                    <a:pt x="8715" y="0"/>
                    <a:pt x="14954" y="3018"/>
                    <a:pt x="19051" y="8195"/>
                  </a:cubicBezTo>
                  <a:lnTo>
                    <a:pt x="2114" y="21600"/>
                  </a:lnTo>
                  <a:lnTo>
                    <a:pt x="-1" y="103"/>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1" name="Oval 21">
              <a:extLst>
                <a:ext uri="{FF2B5EF4-FFF2-40B4-BE49-F238E27FC236}">
                  <a16:creationId xmlns:a16="http://schemas.microsoft.com/office/drawing/2014/main" id="{CE05CC56-28FA-41F2-AACF-B15E45A9E40F}"/>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42" name="Line 22">
              <a:extLst>
                <a:ext uri="{FF2B5EF4-FFF2-40B4-BE49-F238E27FC236}">
                  <a16:creationId xmlns:a16="http://schemas.microsoft.com/office/drawing/2014/main" id="{E622D1DC-282C-4D96-AEF8-5718F094D824}"/>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3" name="Line 23">
              <a:extLst>
                <a:ext uri="{FF2B5EF4-FFF2-40B4-BE49-F238E27FC236}">
                  <a16:creationId xmlns:a16="http://schemas.microsoft.com/office/drawing/2014/main" id="{09680DFB-C7DC-47C3-B0BD-CC4AB09CB901}"/>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4" name="Text Box 24">
              <a:extLst>
                <a:ext uri="{FF2B5EF4-FFF2-40B4-BE49-F238E27FC236}">
                  <a16:creationId xmlns:a16="http://schemas.microsoft.com/office/drawing/2014/main" id="{D5A9365A-445C-4DF2-8B7B-19999307201D}"/>
                </a:ext>
              </a:extLst>
            </p:cNvPr>
            <p:cNvSpPr txBox="1">
              <a:spLocks noChangeArrowheads="1"/>
            </p:cNvSpPr>
            <p:nvPr/>
          </p:nvSpPr>
          <p:spPr bwMode="auto">
            <a:xfrm>
              <a:off x="2489" y="3487"/>
              <a:ext cx="90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TANDEMS</a:t>
              </a:r>
            </a:p>
          </p:txBody>
        </p:sp>
      </p:grpSp>
      <p:sp>
        <p:nvSpPr>
          <p:cNvPr id="470041" name="Oval 25">
            <a:extLst>
              <a:ext uri="{FF2B5EF4-FFF2-40B4-BE49-F238E27FC236}">
                <a16:creationId xmlns:a16="http://schemas.microsoft.com/office/drawing/2014/main" id="{D976B0B0-3BED-4B80-89E7-1E14465BC61F}"/>
              </a:ext>
            </a:extLst>
          </p:cNvPr>
          <p:cNvSpPr>
            <a:spLocks noChangeArrowheads="1"/>
          </p:cNvSpPr>
          <p:nvPr/>
        </p:nvSpPr>
        <p:spPr bwMode="auto">
          <a:xfrm>
            <a:off x="5334001" y="2878139"/>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2" name="Oval 26">
            <a:extLst>
              <a:ext uri="{FF2B5EF4-FFF2-40B4-BE49-F238E27FC236}">
                <a16:creationId xmlns:a16="http://schemas.microsoft.com/office/drawing/2014/main" id="{8964D722-F411-47C1-99B3-A5F6BC4B1EAC}"/>
              </a:ext>
            </a:extLst>
          </p:cNvPr>
          <p:cNvSpPr>
            <a:spLocks noChangeArrowheads="1"/>
          </p:cNvSpPr>
          <p:nvPr/>
        </p:nvSpPr>
        <p:spPr bwMode="auto">
          <a:xfrm>
            <a:off x="6705601" y="5316538"/>
            <a:ext cx="152400" cy="152400"/>
          </a:xfrm>
          <a:prstGeom prst="ellipse">
            <a:avLst/>
          </a:prstGeom>
          <a:solidFill>
            <a:srgbClr val="FD3FE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3" name="Oval 27">
            <a:extLst>
              <a:ext uri="{FF2B5EF4-FFF2-40B4-BE49-F238E27FC236}">
                <a16:creationId xmlns:a16="http://schemas.microsoft.com/office/drawing/2014/main" id="{45D2CA01-FCFF-4046-A9BE-3CE801CA53E2}"/>
              </a:ext>
            </a:extLst>
          </p:cNvPr>
          <p:cNvSpPr>
            <a:spLocks noChangeArrowheads="1"/>
          </p:cNvSpPr>
          <p:nvPr/>
        </p:nvSpPr>
        <p:spPr bwMode="auto">
          <a:xfrm>
            <a:off x="5105401" y="3030538"/>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4" name="Oval 28">
            <a:extLst>
              <a:ext uri="{FF2B5EF4-FFF2-40B4-BE49-F238E27FC236}">
                <a16:creationId xmlns:a16="http://schemas.microsoft.com/office/drawing/2014/main" id="{7FF524FD-8B8A-43E3-AFDE-569209AA2CF7}"/>
              </a:ext>
            </a:extLst>
          </p:cNvPr>
          <p:cNvSpPr>
            <a:spLocks noChangeArrowheads="1"/>
          </p:cNvSpPr>
          <p:nvPr/>
        </p:nvSpPr>
        <p:spPr bwMode="auto">
          <a:xfrm>
            <a:off x="4876801" y="2878139"/>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5" name="Oval 29">
            <a:extLst>
              <a:ext uri="{FF2B5EF4-FFF2-40B4-BE49-F238E27FC236}">
                <a16:creationId xmlns:a16="http://schemas.microsoft.com/office/drawing/2014/main" id="{3D9A1CE6-738A-4689-BC3F-F24F35A5AFB6}"/>
              </a:ext>
            </a:extLst>
          </p:cNvPr>
          <p:cNvSpPr>
            <a:spLocks noChangeArrowheads="1"/>
          </p:cNvSpPr>
          <p:nvPr/>
        </p:nvSpPr>
        <p:spPr bwMode="auto">
          <a:xfrm>
            <a:off x="5105401" y="3030538"/>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7" name="Line 31">
            <a:extLst>
              <a:ext uri="{FF2B5EF4-FFF2-40B4-BE49-F238E27FC236}">
                <a16:creationId xmlns:a16="http://schemas.microsoft.com/office/drawing/2014/main" id="{69C87D53-3578-416A-9A56-FE1E5517C03F}"/>
              </a:ext>
            </a:extLst>
          </p:cNvPr>
          <p:cNvSpPr>
            <a:spLocks noChangeShapeType="1"/>
          </p:cNvSpPr>
          <p:nvPr/>
        </p:nvSpPr>
        <p:spPr bwMode="auto">
          <a:xfrm>
            <a:off x="5181600" y="1430338"/>
            <a:ext cx="1752600" cy="1524000"/>
          </a:xfrm>
          <a:prstGeom prst="line">
            <a:avLst/>
          </a:prstGeom>
          <a:noFill/>
          <a:ln w="38100">
            <a:solidFill>
              <a:srgbClr val="FD3FEB"/>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470048" name="Text Box 32">
            <a:extLst>
              <a:ext uri="{FF2B5EF4-FFF2-40B4-BE49-F238E27FC236}">
                <a16:creationId xmlns:a16="http://schemas.microsoft.com/office/drawing/2014/main" id="{86DD2844-E8D7-4036-8E5A-F0A99FAFACE7}"/>
              </a:ext>
            </a:extLst>
          </p:cNvPr>
          <p:cNvSpPr txBox="1">
            <a:spLocks noChangeArrowheads="1"/>
          </p:cNvSpPr>
          <p:nvPr/>
        </p:nvSpPr>
        <p:spPr bwMode="auto">
          <a:xfrm>
            <a:off x="5619750" y="1582738"/>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D3FEB"/>
                </a:solidFill>
              </a:rPr>
              <a:t>1 mile</a:t>
            </a:r>
          </a:p>
        </p:txBody>
      </p:sp>
      <p:grpSp>
        <p:nvGrpSpPr>
          <p:cNvPr id="470051" name="Group 35">
            <a:extLst>
              <a:ext uri="{FF2B5EF4-FFF2-40B4-BE49-F238E27FC236}">
                <a16:creationId xmlns:a16="http://schemas.microsoft.com/office/drawing/2014/main" id="{F3154C43-C0FA-47B1-A4D8-B24F2A113EF8}"/>
              </a:ext>
            </a:extLst>
          </p:cNvPr>
          <p:cNvGrpSpPr>
            <a:grpSpLocks/>
          </p:cNvGrpSpPr>
          <p:nvPr/>
        </p:nvGrpSpPr>
        <p:grpSpPr bwMode="auto">
          <a:xfrm>
            <a:off x="3048000" y="1658939"/>
            <a:ext cx="5791200" cy="1219200"/>
            <a:chOff x="960" y="1056"/>
            <a:chExt cx="3648" cy="768"/>
          </a:xfrm>
        </p:grpSpPr>
        <p:sp>
          <p:nvSpPr>
            <p:cNvPr id="29718" name="Text Box 36">
              <a:extLst>
                <a:ext uri="{FF2B5EF4-FFF2-40B4-BE49-F238E27FC236}">
                  <a16:creationId xmlns:a16="http://schemas.microsoft.com/office/drawing/2014/main" id="{ED0AFC7B-3DB0-4DEF-8FF3-664240FC9391}"/>
                </a:ext>
              </a:extLst>
            </p:cNvPr>
            <p:cNvSpPr txBox="1">
              <a:spLocks noChangeArrowheads="1"/>
            </p:cNvSpPr>
            <p:nvPr/>
          </p:nvSpPr>
          <p:spPr bwMode="auto">
            <a:xfrm>
              <a:off x="1872" y="1305"/>
              <a:ext cx="1772" cy="233"/>
            </a:xfrm>
            <a:prstGeom prst="rect">
              <a:avLst/>
            </a:prstGeom>
            <a:solidFill>
              <a:srgbClr val="095D1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33CCFF"/>
                  </a:solidFill>
                </a:rPr>
                <a:t>Au+Au @ </a:t>
              </a:r>
              <a:r>
                <a:rPr lang="en-US" altLang="en-US" sz="1800">
                  <a:solidFill>
                    <a:srgbClr val="33CCFF"/>
                  </a:solidFill>
                  <a:sym typeface="Symbol" panose="05050102010706020507" pitchFamily="18" charset="2"/>
                </a:rPr>
                <a:t></a:t>
              </a:r>
              <a:r>
                <a:rPr lang="en-US" altLang="en-US" sz="1800">
                  <a:solidFill>
                    <a:srgbClr val="33CCFF"/>
                  </a:solidFill>
                </a:rPr>
                <a:t>s</a:t>
              </a:r>
              <a:r>
                <a:rPr lang="en-US" altLang="en-US" sz="1800" baseline="-25000">
                  <a:solidFill>
                    <a:srgbClr val="33CCFF"/>
                  </a:solidFill>
                </a:rPr>
                <a:t>NN</a:t>
              </a:r>
              <a:r>
                <a:rPr lang="en-US" altLang="en-US" sz="1800">
                  <a:solidFill>
                    <a:srgbClr val="33CCFF"/>
                  </a:solidFill>
                </a:rPr>
                <a:t>=200 GeV</a:t>
              </a:r>
            </a:p>
          </p:txBody>
        </p:sp>
        <p:sp>
          <p:nvSpPr>
            <p:cNvPr id="29719" name="Line 37">
              <a:extLst>
                <a:ext uri="{FF2B5EF4-FFF2-40B4-BE49-F238E27FC236}">
                  <a16:creationId xmlns:a16="http://schemas.microsoft.com/office/drawing/2014/main" id="{72E8F4FE-CEA2-4FFF-A539-4E7732BDD1BF}"/>
                </a:ext>
              </a:extLst>
            </p:cNvPr>
            <p:cNvSpPr>
              <a:spLocks noChangeShapeType="1"/>
            </p:cNvSpPr>
            <p:nvPr/>
          </p:nvSpPr>
          <p:spPr bwMode="auto">
            <a:xfrm flipH="1" flipV="1">
              <a:off x="2208" y="1056"/>
              <a:ext cx="336"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0" name="Line 38">
              <a:extLst>
                <a:ext uri="{FF2B5EF4-FFF2-40B4-BE49-F238E27FC236}">
                  <a16:creationId xmlns:a16="http://schemas.microsoft.com/office/drawing/2014/main" id="{88EE1958-4805-4E3A-939C-D93519D5AF22}"/>
                </a:ext>
              </a:extLst>
            </p:cNvPr>
            <p:cNvSpPr>
              <a:spLocks noChangeShapeType="1"/>
            </p:cNvSpPr>
            <p:nvPr/>
          </p:nvSpPr>
          <p:spPr bwMode="auto">
            <a:xfrm flipH="1" flipV="1">
              <a:off x="960" y="1488"/>
              <a:ext cx="912" cy="0"/>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1" name="Line 39">
              <a:extLst>
                <a:ext uri="{FF2B5EF4-FFF2-40B4-BE49-F238E27FC236}">
                  <a16:creationId xmlns:a16="http://schemas.microsoft.com/office/drawing/2014/main" id="{FBFF2120-88C1-44C9-84AF-719C624ADA52}"/>
                </a:ext>
              </a:extLst>
            </p:cNvPr>
            <p:cNvSpPr>
              <a:spLocks noChangeShapeType="1"/>
            </p:cNvSpPr>
            <p:nvPr/>
          </p:nvSpPr>
          <p:spPr bwMode="auto">
            <a:xfrm flipH="1">
              <a:off x="2496" y="1536"/>
              <a:ext cx="240"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2" name="Line 40">
              <a:extLst>
                <a:ext uri="{FF2B5EF4-FFF2-40B4-BE49-F238E27FC236}">
                  <a16:creationId xmlns:a16="http://schemas.microsoft.com/office/drawing/2014/main" id="{7EA11A60-04FC-4301-BA7D-42604275E7AE}"/>
                </a:ext>
              </a:extLst>
            </p:cNvPr>
            <p:cNvSpPr>
              <a:spLocks noChangeShapeType="1"/>
            </p:cNvSpPr>
            <p:nvPr/>
          </p:nvSpPr>
          <p:spPr bwMode="auto">
            <a:xfrm flipV="1">
              <a:off x="3648" y="1344"/>
              <a:ext cx="960" cy="4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grpSp>
      <p:sp>
        <p:nvSpPr>
          <p:cNvPr id="2" name="Title 1">
            <a:extLst>
              <a:ext uri="{FF2B5EF4-FFF2-40B4-BE49-F238E27FC236}">
                <a16:creationId xmlns:a16="http://schemas.microsoft.com/office/drawing/2014/main" id="{1C86A91B-2668-9802-26E9-BAB36CE6A9DA}"/>
              </a:ext>
            </a:extLst>
          </p:cNvPr>
          <p:cNvSpPr>
            <a:spLocks noGrp="1"/>
          </p:cNvSpPr>
          <p:nvPr>
            <p:ph type="title"/>
          </p:nvPr>
        </p:nvSpPr>
        <p:spPr>
          <a:xfrm>
            <a:off x="370542" y="1"/>
            <a:ext cx="10051415" cy="1165085"/>
          </a:xfrm>
        </p:spPr>
        <p:txBody>
          <a:bodyPr>
            <a:normAutofit/>
          </a:bodyPr>
          <a:lstStyle/>
          <a:p>
            <a:r>
              <a:rPr lang="en-US" sz="3400" b="1" dirty="0"/>
              <a:t>Relativistic Heavy Ion Collider (RHIC)</a:t>
            </a:r>
          </a:p>
        </p:txBody>
      </p:sp>
      <p:cxnSp>
        <p:nvCxnSpPr>
          <p:cNvPr id="4" name="Straight Connector 3">
            <a:extLst>
              <a:ext uri="{FF2B5EF4-FFF2-40B4-BE49-F238E27FC236}">
                <a16:creationId xmlns:a16="http://schemas.microsoft.com/office/drawing/2014/main" id="{0231C699-FF74-F9A9-B323-C4C405A727D3}"/>
              </a:ext>
            </a:extLst>
          </p:cNvPr>
          <p:cNvCxnSpPr/>
          <p:nvPr/>
        </p:nvCxnSpPr>
        <p:spPr>
          <a:xfrm>
            <a:off x="517792" y="914400"/>
            <a:ext cx="1136242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0049" name="Arc 33">
            <a:extLst>
              <a:ext uri="{FF2B5EF4-FFF2-40B4-BE49-F238E27FC236}">
                <a16:creationId xmlns:a16="http://schemas.microsoft.com/office/drawing/2014/main" id="{CD3174C3-82D8-441B-A61B-E43AF397B698}"/>
              </a:ext>
            </a:extLst>
          </p:cNvPr>
          <p:cNvSpPr>
            <a:spLocks/>
          </p:cNvSpPr>
          <p:nvPr/>
        </p:nvSpPr>
        <p:spPr bwMode="auto">
          <a:xfrm flipV="1">
            <a:off x="7467600" y="2725738"/>
            <a:ext cx="1905000" cy="3810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38100">
            <a:solidFill>
              <a:srgbClr val="FD3FEB"/>
            </a:solidFill>
            <a:round/>
            <a:headEnd type="triangle" w="lg"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470050" name="Text Box 34">
            <a:extLst>
              <a:ext uri="{FF2B5EF4-FFF2-40B4-BE49-F238E27FC236}">
                <a16:creationId xmlns:a16="http://schemas.microsoft.com/office/drawing/2014/main" id="{B334FE97-969B-462B-B8DE-0E25FEDED279}"/>
              </a:ext>
            </a:extLst>
          </p:cNvPr>
          <p:cNvSpPr txBox="1">
            <a:spLocks noChangeArrowheads="1"/>
          </p:cNvSpPr>
          <p:nvPr/>
        </p:nvSpPr>
        <p:spPr bwMode="auto">
          <a:xfrm>
            <a:off x="7639050" y="3121025"/>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D3FEB"/>
                </a:solidFill>
              </a:rPr>
              <a:t>v = 0.99995</a:t>
            </a:r>
            <a:r>
              <a:rPr lang="en-US" altLang="en-US" sz="1800" dirty="0">
                <a:solidFill>
                  <a:srgbClr val="FD3FEB"/>
                </a:solidFill>
                <a:sym typeface="Symbol" panose="05050102010706020507" pitchFamily="18" charset="2"/>
              </a:rPr>
              <a:t></a:t>
            </a:r>
            <a:r>
              <a:rPr lang="en-US" altLang="en-US" sz="1800" dirty="0">
                <a:solidFill>
                  <a:srgbClr val="FD3FEB"/>
                </a:solidFill>
              </a:rPr>
              <a:t>c</a:t>
            </a:r>
          </a:p>
        </p:txBody>
      </p:sp>
      <p:sp>
        <p:nvSpPr>
          <p:cNvPr id="5" name="TextBox 4">
            <a:extLst>
              <a:ext uri="{FF2B5EF4-FFF2-40B4-BE49-F238E27FC236}">
                <a16:creationId xmlns:a16="http://schemas.microsoft.com/office/drawing/2014/main" id="{6C232B49-F1D3-0F35-9CE3-58D034AF5512}"/>
              </a:ext>
            </a:extLst>
          </p:cNvPr>
          <p:cNvSpPr txBox="1"/>
          <p:nvPr/>
        </p:nvSpPr>
        <p:spPr>
          <a:xfrm>
            <a:off x="370541" y="6452861"/>
            <a:ext cx="3480440" cy="307777"/>
          </a:xfrm>
          <a:prstGeom prst="rect">
            <a:avLst/>
          </a:prstGeom>
          <a:noFill/>
        </p:spPr>
        <p:txBody>
          <a:bodyPr wrap="none" rtlCol="0">
            <a:spAutoFit/>
          </a:bodyPr>
          <a:lstStyle/>
          <a:p>
            <a:r>
              <a:rPr lang="en-US" sz="1400" dirty="0">
                <a:solidFill>
                  <a:srgbClr val="A4A3A3"/>
                </a:solidFill>
              </a:rPr>
              <a:t>Adapted from R. </a:t>
            </a:r>
            <a:r>
              <a:rPr lang="en-US" sz="1400" dirty="0" err="1">
                <a:solidFill>
                  <a:srgbClr val="A4A3A3"/>
                </a:solidFill>
              </a:rPr>
              <a:t>Bellwied</a:t>
            </a:r>
            <a:r>
              <a:rPr lang="en-US" sz="1400" dirty="0">
                <a:solidFill>
                  <a:srgbClr val="A4A3A3"/>
                </a:solidFill>
              </a:rPr>
              <a:t> (QuarkNet-2023)</a:t>
            </a:r>
          </a:p>
        </p:txBody>
      </p:sp>
      <p:sp>
        <p:nvSpPr>
          <p:cNvPr id="11" name="Rectangle 10">
            <a:extLst>
              <a:ext uri="{FF2B5EF4-FFF2-40B4-BE49-F238E27FC236}">
                <a16:creationId xmlns:a16="http://schemas.microsoft.com/office/drawing/2014/main" id="{2BCDE194-774D-B884-72B7-D1FBDF9BAFEC}"/>
              </a:ext>
            </a:extLst>
          </p:cNvPr>
          <p:cNvSpPr/>
          <p:nvPr/>
        </p:nvSpPr>
        <p:spPr>
          <a:xfrm>
            <a:off x="11105002" y="6356733"/>
            <a:ext cx="694063" cy="403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8377EA-021D-E7CC-F491-C9F7072AA49E}"/>
              </a:ext>
            </a:extLst>
          </p:cNvPr>
          <p:cNvSpPr txBox="1"/>
          <p:nvPr/>
        </p:nvSpPr>
        <p:spPr>
          <a:xfrm>
            <a:off x="11405961" y="6430828"/>
            <a:ext cx="415498" cy="369332"/>
          </a:xfrm>
          <a:prstGeom prst="rect">
            <a:avLst/>
          </a:prstGeom>
          <a:noFill/>
        </p:spPr>
        <p:txBody>
          <a:bodyPr wrap="none" rtlCol="0">
            <a:spAutoFit/>
          </a:bodyPr>
          <a:lstStyle/>
          <a:p>
            <a:r>
              <a:rPr lang="en-US" dirty="0">
                <a:solidFill>
                  <a:schemeClr val="tx1">
                    <a:lumMod val="50000"/>
                    <a:lumOff val="50000"/>
                  </a:schemeClr>
                </a:solidFill>
              </a:rPr>
              <a:t>13</a:t>
            </a:r>
          </a:p>
        </p:txBody>
      </p:sp>
      <p:pic>
        <p:nvPicPr>
          <p:cNvPr id="3" name="Picture 2" descr="UH Signature - University of Houston">
            <a:extLst>
              <a:ext uri="{FF2B5EF4-FFF2-40B4-BE49-F238E27FC236}">
                <a16:creationId xmlns:a16="http://schemas.microsoft.com/office/drawing/2014/main" id="{A8C62458-EF43-B9C4-FB55-CD4F49424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470042"/>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470042"/>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470043"/>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470043"/>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470045"/>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470045"/>
                                        </p:tgtEl>
                                        <p:attrNameLst>
                                          <p:attrName>ppt_x</p:attrName>
                                          <p:attrName>ppt_y</p:attrName>
                                        </p:attrNameLst>
                                      </p:cBhvr>
                                      <p:rCtr x="-417" y="-1458"/>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470043"/>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7004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70041"/>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470041"/>
                                        </p:tgtEl>
                                        <p:attrNameLst>
                                          <p:attrName>ppt_x</p:attrName>
                                          <p:attrName>ppt_y</p:attrName>
                                        </p:attrNameLst>
                                      </p:cBhvr>
                                      <p:rCtr x="0" y="-11667"/>
                                    </p:animMotion>
                                  </p:childTnLst>
                                </p:cTn>
                              </p:par>
                              <p:par>
                                <p:cTn id="27" presetID="1" presetClass="entr" presetSubtype="0" fill="hold" grpId="0" nodeType="withEffect">
                                  <p:stCondLst>
                                    <p:cond delay="0"/>
                                  </p:stCondLst>
                                  <p:childTnLst>
                                    <p:set>
                                      <p:cBhvr>
                                        <p:cTn id="28" dur="1" fill="hold">
                                          <p:stCondLst>
                                            <p:cond delay="0"/>
                                          </p:stCondLst>
                                        </p:cTn>
                                        <p:tgtEl>
                                          <p:spTgt spid="470044"/>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470044"/>
                                        </p:tgtEl>
                                        <p:attrNameLst>
                                          <p:attrName>ppt_x</p:attrName>
                                          <p:attrName>ppt_y</p:attrName>
                                        </p:attrNameLst>
                                      </p:cBhvr>
                                      <p:rCtr x="0" y="-11667"/>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70051"/>
                                        </p:tgtEl>
                                        <p:attrNameLst>
                                          <p:attrName>style.visibility</p:attrName>
                                        </p:attrNameLst>
                                      </p:cBhvr>
                                      <p:to>
                                        <p:strVal val="visible"/>
                                      </p:to>
                                    </p:set>
                                    <p:animEffect transition="in" filter="dissolve">
                                      <p:cBhvr>
                                        <p:cTn id="35" dur="500"/>
                                        <p:tgtEl>
                                          <p:spTgt spid="47005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nodeType="clickEffect">
                                  <p:stCondLst>
                                    <p:cond delay="0"/>
                                  </p:stCondLst>
                                  <p:childTnLst>
                                    <p:animEffect transition="out" filter="dissolve">
                                      <p:cBhvr>
                                        <p:cTn id="39" dur="500"/>
                                        <p:tgtEl>
                                          <p:spTgt spid="470051"/>
                                        </p:tgtEl>
                                      </p:cBhvr>
                                    </p:animEffect>
                                    <p:set>
                                      <p:cBhvr>
                                        <p:cTn id="40" dur="1" fill="hold">
                                          <p:stCondLst>
                                            <p:cond delay="499"/>
                                          </p:stCondLst>
                                        </p:cTn>
                                        <p:tgtEl>
                                          <p:spTgt spid="470051"/>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470047"/>
                                        </p:tgtEl>
                                        <p:attrNameLst>
                                          <p:attrName>style.visibility</p:attrName>
                                        </p:attrNameLst>
                                      </p:cBhvr>
                                      <p:to>
                                        <p:strVal val="visible"/>
                                      </p:to>
                                    </p:set>
                                    <p:animEffect transition="in" filter="dissolve">
                                      <p:cBhvr>
                                        <p:cTn id="43" dur="500"/>
                                        <p:tgtEl>
                                          <p:spTgt spid="47004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70048"/>
                                        </p:tgtEl>
                                        <p:attrNameLst>
                                          <p:attrName>style.visibility</p:attrName>
                                        </p:attrNameLst>
                                      </p:cBhvr>
                                      <p:to>
                                        <p:strVal val="visible"/>
                                      </p:to>
                                    </p:set>
                                    <p:animEffect transition="in" filter="dissolve">
                                      <p:cBhvr>
                                        <p:cTn id="46" dur="500"/>
                                        <p:tgtEl>
                                          <p:spTgt spid="470048"/>
                                        </p:tgtEl>
                                      </p:cBhvr>
                                    </p:animEffect>
                                  </p:childTnLst>
                                </p:cTn>
                              </p:par>
                              <p:par>
                                <p:cTn id="47" presetID="9" presetClass="entr" presetSubtype="0" fill="hold" nodeType="withEffect">
                                  <p:stCondLst>
                                    <p:cond delay="0"/>
                                  </p:stCondLst>
                                  <p:childTnLst>
                                    <p:set>
                                      <p:cBhvr>
                                        <p:cTn id="48" dur="1" fill="hold">
                                          <p:stCondLst>
                                            <p:cond delay="0"/>
                                          </p:stCondLst>
                                        </p:cTn>
                                        <p:tgtEl>
                                          <p:spTgt spid="470049"/>
                                        </p:tgtEl>
                                        <p:attrNameLst>
                                          <p:attrName>style.visibility</p:attrName>
                                        </p:attrNameLst>
                                      </p:cBhvr>
                                      <p:to>
                                        <p:strVal val="visible"/>
                                      </p:to>
                                    </p:set>
                                    <p:animEffect transition="in" filter="dissolve">
                                      <p:cBhvr>
                                        <p:cTn id="49" dur="500"/>
                                        <p:tgtEl>
                                          <p:spTgt spid="47004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70050"/>
                                        </p:tgtEl>
                                        <p:attrNameLst>
                                          <p:attrName>style.visibility</p:attrName>
                                        </p:attrNameLst>
                                      </p:cBhvr>
                                      <p:to>
                                        <p:strVal val="visible"/>
                                      </p:to>
                                    </p:set>
                                    <p:animEffect transition="in" filter="dissolve">
                                      <p:cBhvr>
                                        <p:cTn id="52" dur="500"/>
                                        <p:tgtEl>
                                          <p:spTgt spid="47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41" grpId="0" animBg="1"/>
      <p:bldP spid="470041" grpId="1" animBg="1"/>
      <p:bldP spid="470042" grpId="0" animBg="1"/>
      <p:bldP spid="470042" grpId="1" animBg="1"/>
      <p:bldP spid="470043" grpId="0" animBg="1"/>
      <p:bldP spid="470043" grpId="1" animBg="1"/>
      <p:bldP spid="470043" grpId="2" animBg="1"/>
      <p:bldP spid="470044" grpId="0" animBg="1"/>
      <p:bldP spid="470044" grpId="1" animBg="1"/>
      <p:bldP spid="470045" grpId="0" animBg="1"/>
      <p:bldP spid="470045" grpId="1" animBg="1"/>
      <p:bldP spid="470045" grpId="2" animBg="1"/>
      <p:bldP spid="470048" grpId="0"/>
      <p:bldP spid="4700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Relativistic heavy-ion collisions</a:t>
            </a:r>
            <a:endParaRPr lang="uk-UA" dirty="0"/>
          </a:p>
        </p:txBody>
      </p:sp>
      <p:pic>
        <p:nvPicPr>
          <p:cNvPr id="3" name="video_PbPb158AGeV1">
            <a:hlinkClick r:id="" action="ppaction://media"/>
            <a:extLst>
              <a:ext uri="{FF2B5EF4-FFF2-40B4-BE49-F238E27FC236}">
                <a16:creationId xmlns:a16="http://schemas.microsoft.com/office/drawing/2014/main" id="{B93C1F08-2954-48CE-9599-04EAF929FC49}"/>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20000"/>
          </a:blip>
          <a:stretch>
            <a:fillRect/>
          </a:stretch>
        </p:blipFill>
        <p:spPr>
          <a:xfrm>
            <a:off x="2351535" y="1021319"/>
            <a:ext cx="7488931" cy="4992621"/>
          </a:xfrm>
          <a:prstGeom prst="rect">
            <a:avLst/>
          </a:prstGeom>
        </p:spPr>
      </p:pic>
      <p:sp>
        <p:nvSpPr>
          <p:cNvPr id="4" name="TextBox 3">
            <a:extLst>
              <a:ext uri="{FF2B5EF4-FFF2-40B4-BE49-F238E27FC236}">
                <a16:creationId xmlns:a16="http://schemas.microsoft.com/office/drawing/2014/main" id="{BF45F418-1EDE-4650-9F34-CD28E7DA6D1F}"/>
              </a:ext>
            </a:extLst>
          </p:cNvPr>
          <p:cNvSpPr txBox="1"/>
          <p:nvPr/>
        </p:nvSpPr>
        <p:spPr>
          <a:xfrm>
            <a:off x="1801906" y="6195988"/>
            <a:ext cx="2184888" cy="369332"/>
          </a:xfrm>
          <a:prstGeom prst="rect">
            <a:avLst/>
          </a:prstGeom>
          <a:noFill/>
        </p:spPr>
        <p:txBody>
          <a:bodyPr wrap="square" rtlCol="0">
            <a:spAutoFit/>
          </a:bodyPr>
          <a:lstStyle/>
          <a:p>
            <a:r>
              <a:rPr lang="en-US" dirty="0">
                <a:solidFill>
                  <a:srgbClr val="206FB0"/>
                </a:solidFill>
              </a:rPr>
              <a:t>Length: 10</a:t>
            </a:r>
            <a:r>
              <a:rPr lang="en-US" baseline="30000" dirty="0">
                <a:solidFill>
                  <a:srgbClr val="206FB0"/>
                </a:solidFill>
              </a:rPr>
              <a:t>-15</a:t>
            </a:r>
            <a:r>
              <a:rPr lang="en-US" dirty="0">
                <a:solidFill>
                  <a:srgbClr val="206FB0"/>
                </a:solidFill>
              </a:rPr>
              <a:t> m</a:t>
            </a:r>
          </a:p>
        </p:txBody>
      </p:sp>
      <p:sp>
        <p:nvSpPr>
          <p:cNvPr id="9" name="TextBox 8">
            <a:extLst>
              <a:ext uri="{FF2B5EF4-FFF2-40B4-BE49-F238E27FC236}">
                <a16:creationId xmlns:a16="http://schemas.microsoft.com/office/drawing/2014/main" id="{17B4EDD0-6521-4FE1-8168-7A60E8AC4922}"/>
              </a:ext>
            </a:extLst>
          </p:cNvPr>
          <p:cNvSpPr txBox="1"/>
          <p:nvPr/>
        </p:nvSpPr>
        <p:spPr>
          <a:xfrm>
            <a:off x="5356346" y="6195988"/>
            <a:ext cx="1479307" cy="369332"/>
          </a:xfrm>
          <a:prstGeom prst="rect">
            <a:avLst/>
          </a:prstGeom>
          <a:noFill/>
        </p:spPr>
        <p:txBody>
          <a:bodyPr wrap="square" rtlCol="0">
            <a:spAutoFit/>
          </a:bodyPr>
          <a:lstStyle/>
          <a:p>
            <a:r>
              <a:rPr lang="en-US" dirty="0">
                <a:solidFill>
                  <a:schemeClr val="accent4">
                    <a:lumMod val="50000"/>
                  </a:schemeClr>
                </a:solidFill>
              </a:rPr>
              <a:t>Time: 10</a:t>
            </a:r>
            <a:r>
              <a:rPr lang="en-US" baseline="30000" dirty="0">
                <a:solidFill>
                  <a:schemeClr val="accent4">
                    <a:lumMod val="50000"/>
                  </a:schemeClr>
                </a:solidFill>
              </a:rPr>
              <a:t>-22</a:t>
            </a:r>
            <a:r>
              <a:rPr lang="en-US" dirty="0">
                <a:solidFill>
                  <a:schemeClr val="accent4">
                    <a:lumMod val="50000"/>
                  </a:schemeClr>
                </a:solidFill>
              </a:rPr>
              <a:t> s</a:t>
            </a:r>
          </a:p>
        </p:txBody>
      </p:sp>
      <p:sp>
        <p:nvSpPr>
          <p:cNvPr id="10" name="TextBox 9">
            <a:extLst>
              <a:ext uri="{FF2B5EF4-FFF2-40B4-BE49-F238E27FC236}">
                <a16:creationId xmlns:a16="http://schemas.microsoft.com/office/drawing/2014/main" id="{62C595BE-2914-4C03-844F-3D658F0A4312}"/>
              </a:ext>
            </a:extLst>
          </p:cNvPr>
          <p:cNvSpPr txBox="1"/>
          <p:nvPr/>
        </p:nvSpPr>
        <p:spPr>
          <a:xfrm>
            <a:off x="8098080" y="6206509"/>
            <a:ext cx="2416055" cy="369332"/>
          </a:xfrm>
          <a:prstGeom prst="rect">
            <a:avLst/>
          </a:prstGeom>
          <a:noFill/>
        </p:spPr>
        <p:txBody>
          <a:bodyPr wrap="square" rtlCol="0">
            <a:spAutoFit/>
          </a:bodyPr>
          <a:lstStyle/>
          <a:p>
            <a:r>
              <a:rPr lang="en-US" dirty="0">
                <a:solidFill>
                  <a:srgbClr val="FF0000"/>
                </a:solidFill>
              </a:rPr>
              <a:t>Temperature: 10</a:t>
            </a:r>
            <a:r>
              <a:rPr lang="en-US" baseline="30000" dirty="0">
                <a:solidFill>
                  <a:srgbClr val="FF0000"/>
                </a:solidFill>
              </a:rPr>
              <a:t>12</a:t>
            </a:r>
            <a:r>
              <a:rPr lang="en-US" dirty="0">
                <a:solidFill>
                  <a:srgbClr val="FF0000"/>
                </a:solidFill>
              </a:rPr>
              <a:t> K</a:t>
            </a:r>
          </a:p>
        </p:txBody>
      </p:sp>
      <p:sp>
        <p:nvSpPr>
          <p:cNvPr id="8" name="TextBox 7">
            <a:extLst>
              <a:ext uri="{FF2B5EF4-FFF2-40B4-BE49-F238E27FC236}">
                <a16:creationId xmlns:a16="http://schemas.microsoft.com/office/drawing/2014/main" id="{6B67B1F3-7436-4EA1-978F-6BEB49CBB79A}"/>
              </a:ext>
            </a:extLst>
          </p:cNvPr>
          <p:cNvSpPr txBox="1"/>
          <p:nvPr/>
        </p:nvSpPr>
        <p:spPr>
          <a:xfrm>
            <a:off x="2447194" y="5597133"/>
            <a:ext cx="2694065" cy="338554"/>
          </a:xfrm>
          <a:prstGeom prst="rect">
            <a:avLst/>
          </a:prstGeom>
          <a:noFill/>
        </p:spPr>
        <p:txBody>
          <a:bodyPr wrap="square" rtlCol="0">
            <a:spAutoFit/>
          </a:bodyPr>
          <a:lstStyle/>
          <a:p>
            <a:r>
              <a:rPr lang="en-US" sz="1600" dirty="0" err="1">
                <a:solidFill>
                  <a:schemeClr val="bg1">
                    <a:lumMod val="50000"/>
                  </a:schemeClr>
                </a:solidFill>
              </a:rPr>
              <a:t>UrQMD</a:t>
            </a:r>
            <a:r>
              <a:rPr lang="en-US" sz="1600" dirty="0">
                <a:solidFill>
                  <a:schemeClr val="bg1">
                    <a:lumMod val="50000"/>
                  </a:schemeClr>
                </a:solidFill>
              </a:rPr>
              <a:t> model simulation</a:t>
            </a:r>
          </a:p>
        </p:txBody>
      </p:sp>
      <p:sp>
        <p:nvSpPr>
          <p:cNvPr id="6" name="Text Placeholder 5">
            <a:extLst>
              <a:ext uri="{FF2B5EF4-FFF2-40B4-BE49-F238E27FC236}">
                <a16:creationId xmlns:a16="http://schemas.microsoft.com/office/drawing/2014/main" id="{E18749D2-AC12-4901-A250-D0D4DC758B1F}"/>
              </a:ext>
            </a:extLst>
          </p:cNvPr>
          <p:cNvSpPr>
            <a:spLocks noGrp="1"/>
          </p:cNvSpPr>
          <p:nvPr>
            <p:ph type="body" sz="quarter" idx="12"/>
          </p:nvPr>
        </p:nvSpPr>
        <p:spPr/>
        <p:txBody>
          <a:bodyPr/>
          <a:lstStyle/>
          <a:p>
            <a:r>
              <a:rPr lang="en-US" dirty="0"/>
              <a:t>14</a:t>
            </a:r>
          </a:p>
        </p:txBody>
      </p:sp>
      <p:pic>
        <p:nvPicPr>
          <p:cNvPr id="5124" name="Picture 4" descr="Did Einstein contradict himself? Is E = MC2 an oxymoron? | Free Gas for  Your Think Tank -- Tapping Keyboard Keys to Touch Your Heart">
            <a:extLst>
              <a:ext uri="{FF2B5EF4-FFF2-40B4-BE49-F238E27FC236}">
                <a16:creationId xmlns:a16="http://schemas.microsoft.com/office/drawing/2014/main" id="{9370F67D-A9E4-F0CB-C196-69B97AA76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2703" y="3890017"/>
            <a:ext cx="2018260" cy="1257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D56614-12B2-371E-2427-C4CAB05C8283}"/>
              </a:ext>
            </a:extLst>
          </p:cNvPr>
          <p:cNvSpPr txBox="1"/>
          <p:nvPr/>
        </p:nvSpPr>
        <p:spPr>
          <a:xfrm>
            <a:off x="8420044" y="5257742"/>
            <a:ext cx="2840842" cy="646331"/>
          </a:xfrm>
          <a:prstGeom prst="rect">
            <a:avLst/>
          </a:prstGeom>
          <a:noFill/>
        </p:spPr>
        <p:txBody>
          <a:bodyPr wrap="none" rtlCol="0">
            <a:spAutoFit/>
          </a:bodyPr>
          <a:lstStyle/>
          <a:p>
            <a:r>
              <a:rPr lang="en-US" dirty="0"/>
              <a:t>Relativistic collision energy </a:t>
            </a:r>
          </a:p>
          <a:p>
            <a:r>
              <a:rPr lang="en-US" dirty="0"/>
              <a:t>leads to particle production</a:t>
            </a:r>
          </a:p>
        </p:txBody>
      </p:sp>
      <p:pic>
        <p:nvPicPr>
          <p:cNvPr id="7" name="Picture 6" descr="UH Signature - University of Houston">
            <a:extLst>
              <a:ext uri="{FF2B5EF4-FFF2-40B4-BE49-F238E27FC236}">
                <a16:creationId xmlns:a16="http://schemas.microsoft.com/office/drawing/2014/main" id="{EAED066B-DBB9-53AD-7BCE-84D9A09B01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9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Relativistic heavy-ion collisions – “Little Bangs”</a:t>
            </a:r>
            <a:endParaRPr lang="uk-UA" dirty="0"/>
          </a:p>
        </p:txBody>
      </p:sp>
      <p:pic>
        <p:nvPicPr>
          <p:cNvPr id="5" name="Picture 4">
            <a:extLst>
              <a:ext uri="{FF2B5EF4-FFF2-40B4-BE49-F238E27FC236}">
                <a16:creationId xmlns:a16="http://schemas.microsoft.com/office/drawing/2014/main" id="{C03098BC-0787-46ED-A0F0-83D770152A91}"/>
              </a:ext>
            </a:extLst>
          </p:cNvPr>
          <p:cNvPicPr>
            <a:picLocks noChangeAspect="1"/>
          </p:cNvPicPr>
          <p:nvPr/>
        </p:nvPicPr>
        <p:blipFill>
          <a:blip r:embed="rId2"/>
          <a:stretch>
            <a:fillRect/>
          </a:stretch>
        </p:blipFill>
        <p:spPr>
          <a:xfrm>
            <a:off x="3308078" y="1250252"/>
            <a:ext cx="5375824" cy="3583882"/>
          </a:xfrm>
          <a:prstGeom prst="rect">
            <a:avLst/>
          </a:prstGeom>
        </p:spPr>
      </p:pic>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4E2B7135-AF5F-49E0-9F44-68973FBBAFF7}"/>
                  </a:ext>
                </a:extLst>
              </p:cNvPr>
              <p:cNvSpPr txBox="1">
                <a:spLocks/>
              </p:cNvSpPr>
              <p:nvPr/>
            </p:nvSpPr>
            <p:spPr>
              <a:xfrm>
                <a:off x="500529" y="5245325"/>
                <a:ext cx="5035923" cy="128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Control parameters</a:t>
                </a:r>
              </a:p>
              <a:p>
                <a:pPr>
                  <a:buClr>
                    <a:srgbClr val="122EA6"/>
                  </a:buClr>
                </a:pPr>
                <a:r>
                  <a:rPr lang="en-US" sz="2000" dirty="0"/>
                  <a:t>Collision energy </a:t>
                </a:r>
                <a14:m>
                  <m:oMath xmlns:m="http://schemas.openxmlformats.org/officeDocument/2006/math">
                    <m:rad>
                      <m:radPr>
                        <m:degHide m:val="on"/>
                        <m:ctrlPr>
                          <a:rPr lang="en-US" sz="2000" i="1" smtClean="0">
                            <a:latin typeface="Cambria Math" panose="02040503050406030204" pitchFamily="18" charset="0"/>
                          </a:rPr>
                        </m:ctrlPr>
                      </m:radPr>
                      <m:deg/>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𝑁𝑁</m:t>
                            </m:r>
                          </m:sub>
                        </m:sSub>
                      </m:e>
                    </m:rad>
                  </m:oMath>
                </a14:m>
                <a:r>
                  <a:rPr lang="en-US" sz="2000" b="1" dirty="0">
                    <a:solidFill>
                      <a:srgbClr val="FF0000"/>
                    </a:solidFill>
                  </a:rPr>
                  <a:t> </a:t>
                </a:r>
                <a:r>
                  <a:rPr lang="en-US" sz="2000" dirty="0"/>
                  <a:t>= 2.4 – 5020 GeV</a:t>
                </a:r>
              </a:p>
              <a:p>
                <a:pPr>
                  <a:buClr>
                    <a:srgbClr val="122EA6"/>
                  </a:buClr>
                </a:pPr>
                <a:r>
                  <a:rPr lang="en-US" sz="2000" dirty="0"/>
                  <a:t>Size of the collision region</a:t>
                </a:r>
                <a:endParaRPr lang="uk-UA" sz="2000" dirty="0"/>
              </a:p>
            </p:txBody>
          </p:sp>
        </mc:Choice>
        <mc:Fallback xmlns="">
          <p:sp>
            <p:nvSpPr>
              <p:cNvPr id="7" name="Content Placeholder 4">
                <a:extLst>
                  <a:ext uri="{FF2B5EF4-FFF2-40B4-BE49-F238E27FC236}">
                    <a16:creationId xmlns:a16="http://schemas.microsoft.com/office/drawing/2014/main" id="{4E2B7135-AF5F-49E0-9F44-68973FBBAFF7}"/>
                  </a:ext>
                </a:extLst>
              </p:cNvPr>
              <p:cNvSpPr txBox="1">
                <a:spLocks noRot="1" noChangeAspect="1" noMove="1" noResize="1" noEditPoints="1" noAdjustHandles="1" noChangeArrowheads="1" noChangeShapeType="1" noTextEdit="1"/>
              </p:cNvSpPr>
              <p:nvPr/>
            </p:nvSpPr>
            <p:spPr>
              <a:xfrm>
                <a:off x="500529" y="5245325"/>
                <a:ext cx="5035923" cy="1284626"/>
              </a:xfrm>
              <a:prstGeom prst="rect">
                <a:avLst/>
              </a:prstGeom>
              <a:blipFill>
                <a:blip r:embed="rId3"/>
                <a:stretch>
                  <a:fillRect l="-1211" t="-4739"/>
                </a:stretch>
              </a:blipFill>
            </p:spPr>
            <p:txBody>
              <a:bodyPr/>
              <a:lstStyle/>
              <a:p>
                <a:r>
                  <a:rPr lang="en-US">
                    <a:noFill/>
                  </a:rPr>
                  <a:t> </a:t>
                </a:r>
              </a:p>
            </p:txBody>
          </p:sp>
        </mc:Fallback>
      </mc:AlternateContent>
      <p:sp>
        <p:nvSpPr>
          <p:cNvPr id="8" name="Content Placeholder 4">
            <a:extLst>
              <a:ext uri="{FF2B5EF4-FFF2-40B4-BE49-F238E27FC236}">
                <a16:creationId xmlns:a16="http://schemas.microsoft.com/office/drawing/2014/main" id="{C3313B04-7505-4A29-BEE6-40CFE8360AB7}"/>
              </a:ext>
            </a:extLst>
          </p:cNvPr>
          <p:cNvSpPr txBox="1">
            <a:spLocks/>
          </p:cNvSpPr>
          <p:nvPr/>
        </p:nvSpPr>
        <p:spPr>
          <a:xfrm>
            <a:off x="5933143" y="5245325"/>
            <a:ext cx="5758328" cy="128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Measurements</a:t>
            </a:r>
          </a:p>
          <a:p>
            <a:pPr>
              <a:buClr>
                <a:srgbClr val="122EA6"/>
              </a:buClr>
            </a:pPr>
            <a:r>
              <a:rPr lang="en-US" sz="2000" dirty="0"/>
              <a:t>Final hadron abundances and momentum distributions</a:t>
            </a:r>
          </a:p>
        </p:txBody>
      </p:sp>
      <p:sp>
        <p:nvSpPr>
          <p:cNvPr id="4" name="Text Placeholder 3">
            <a:extLst>
              <a:ext uri="{FF2B5EF4-FFF2-40B4-BE49-F238E27FC236}">
                <a16:creationId xmlns:a16="http://schemas.microsoft.com/office/drawing/2014/main" id="{E91EDD2F-3702-4D53-860C-1FA865418CB7}"/>
              </a:ext>
            </a:extLst>
          </p:cNvPr>
          <p:cNvSpPr>
            <a:spLocks noGrp="1"/>
          </p:cNvSpPr>
          <p:nvPr>
            <p:ph type="body" sz="quarter" idx="12"/>
          </p:nvPr>
        </p:nvSpPr>
        <p:spPr/>
        <p:txBody>
          <a:bodyPr/>
          <a:lstStyle/>
          <a:p>
            <a:r>
              <a:rPr lang="en-US" dirty="0"/>
              <a:t>15</a:t>
            </a:r>
          </a:p>
        </p:txBody>
      </p:sp>
      <p:pic>
        <p:nvPicPr>
          <p:cNvPr id="3" name="Picture 2" descr="UH Signature - University of Houston">
            <a:extLst>
              <a:ext uri="{FF2B5EF4-FFF2-40B4-BE49-F238E27FC236}">
                <a16:creationId xmlns:a16="http://schemas.microsoft.com/office/drawing/2014/main" id="{575F41DB-9530-F0B1-BC71-38E2A3EFE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3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latin typeface="LM Sans 10" panose="00000500000000000000" pitchFamily="50" charset="0"/>
              </a:rPr>
              <a:t>Big Bang vs Little Bang</a:t>
            </a:r>
            <a:endParaRPr lang="uk-UA" dirty="0"/>
          </a:p>
        </p:txBody>
      </p:sp>
      <p:pic>
        <p:nvPicPr>
          <p:cNvPr id="15" name="Picture 10" descr="http://www.particleadventure.org/images/history-of-the-universe-2015.jpg">
            <a:extLst>
              <a:ext uri="{FF2B5EF4-FFF2-40B4-BE49-F238E27FC236}">
                <a16:creationId xmlns:a16="http://schemas.microsoft.com/office/drawing/2014/main" id="{67A7A3BA-73F1-4BA1-A122-8C664CD99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94708" y="1654133"/>
            <a:ext cx="3806106" cy="35666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D02B0F4-677C-4F80-A765-9E968752D77B}"/>
              </a:ext>
            </a:extLst>
          </p:cNvPr>
          <p:cNvSpPr/>
          <p:nvPr/>
        </p:nvSpPr>
        <p:spPr>
          <a:xfrm>
            <a:off x="9753600" y="2903000"/>
            <a:ext cx="415100" cy="230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46" name="Picture 2" descr="1409.8164] The iEBE-VISHNU code package for relativistic heavy-ion  collisions">
            <a:extLst>
              <a:ext uri="{FF2B5EF4-FFF2-40B4-BE49-F238E27FC236}">
                <a16:creationId xmlns:a16="http://schemas.microsoft.com/office/drawing/2014/main" id="{686785CE-13BA-FFCA-1178-1AC05CEA6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303" y="1534418"/>
            <a:ext cx="2532791" cy="380610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6385FAE3-080A-18AB-27D4-5070EEE2F45F}"/>
              </a:ext>
            </a:extLst>
          </p:cNvPr>
          <p:cNvSpPr/>
          <p:nvPr/>
        </p:nvSpPr>
        <p:spPr>
          <a:xfrm rot="10800000">
            <a:off x="1211855" y="1534418"/>
            <a:ext cx="132203" cy="38061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37ACE0-5A56-7341-4FDE-4C281E901863}"/>
              </a:ext>
            </a:extLst>
          </p:cNvPr>
          <p:cNvSpPr txBox="1"/>
          <p:nvPr/>
        </p:nvSpPr>
        <p:spPr>
          <a:xfrm>
            <a:off x="937157" y="1145441"/>
            <a:ext cx="681597" cy="369332"/>
          </a:xfrm>
          <a:prstGeom prst="rect">
            <a:avLst/>
          </a:prstGeom>
          <a:noFill/>
        </p:spPr>
        <p:txBody>
          <a:bodyPr wrap="none" rtlCol="0">
            <a:spAutoFit/>
          </a:bodyPr>
          <a:lstStyle/>
          <a:p>
            <a:r>
              <a:rPr lang="en-US" dirty="0"/>
              <a:t>Time</a:t>
            </a:r>
          </a:p>
        </p:txBody>
      </p:sp>
      <p:sp>
        <p:nvSpPr>
          <p:cNvPr id="19" name="TextBox 18">
            <a:extLst>
              <a:ext uri="{FF2B5EF4-FFF2-40B4-BE49-F238E27FC236}">
                <a16:creationId xmlns:a16="http://schemas.microsoft.com/office/drawing/2014/main" id="{04D78C00-A9D5-7DE8-62BD-A2145986D3B7}"/>
              </a:ext>
            </a:extLst>
          </p:cNvPr>
          <p:cNvSpPr txBox="1"/>
          <p:nvPr/>
        </p:nvSpPr>
        <p:spPr>
          <a:xfrm>
            <a:off x="3105103" y="1050406"/>
            <a:ext cx="1385316" cy="461665"/>
          </a:xfrm>
          <a:prstGeom prst="rect">
            <a:avLst/>
          </a:prstGeom>
          <a:noFill/>
        </p:spPr>
        <p:txBody>
          <a:bodyPr wrap="none" rtlCol="0">
            <a:spAutoFit/>
          </a:bodyPr>
          <a:lstStyle/>
          <a:p>
            <a:r>
              <a:rPr lang="en-US" sz="2400" dirty="0"/>
              <a:t>Big Bang</a:t>
            </a:r>
          </a:p>
        </p:txBody>
      </p:sp>
      <p:sp>
        <p:nvSpPr>
          <p:cNvPr id="20" name="TextBox 19">
            <a:extLst>
              <a:ext uri="{FF2B5EF4-FFF2-40B4-BE49-F238E27FC236}">
                <a16:creationId xmlns:a16="http://schemas.microsoft.com/office/drawing/2014/main" id="{B1A46A2F-4077-FDEA-233A-0A2C519A348D}"/>
              </a:ext>
            </a:extLst>
          </p:cNvPr>
          <p:cNvSpPr txBox="1"/>
          <p:nvPr/>
        </p:nvSpPr>
        <p:spPr>
          <a:xfrm>
            <a:off x="7797854" y="1035971"/>
            <a:ext cx="2651688" cy="461665"/>
          </a:xfrm>
          <a:prstGeom prst="rect">
            <a:avLst/>
          </a:prstGeom>
          <a:noFill/>
        </p:spPr>
        <p:txBody>
          <a:bodyPr wrap="none" rtlCol="0">
            <a:spAutoFit/>
          </a:bodyPr>
          <a:lstStyle/>
          <a:p>
            <a:r>
              <a:rPr lang="en-US" sz="2400" dirty="0"/>
              <a:t>Heavy-Ion Collision</a:t>
            </a:r>
          </a:p>
        </p:txBody>
      </p:sp>
      <p:sp>
        <p:nvSpPr>
          <p:cNvPr id="21" name="TextBox 20">
            <a:extLst>
              <a:ext uri="{FF2B5EF4-FFF2-40B4-BE49-F238E27FC236}">
                <a16:creationId xmlns:a16="http://schemas.microsoft.com/office/drawing/2014/main" id="{24CE3749-4B5C-A1C5-9FF5-AA621CACE933}"/>
              </a:ext>
            </a:extLst>
          </p:cNvPr>
          <p:cNvSpPr txBox="1"/>
          <p:nvPr/>
        </p:nvSpPr>
        <p:spPr>
          <a:xfrm>
            <a:off x="3227942" y="5525191"/>
            <a:ext cx="889987" cy="369332"/>
          </a:xfrm>
          <a:prstGeom prst="rect">
            <a:avLst/>
          </a:prstGeom>
          <a:noFill/>
        </p:spPr>
        <p:txBody>
          <a:bodyPr wrap="none" rtlCol="0">
            <a:spAutoFit/>
          </a:bodyPr>
          <a:lstStyle/>
          <a:p>
            <a:r>
              <a:rPr lang="en-US" dirty="0"/>
              <a:t>1 event</a:t>
            </a:r>
          </a:p>
        </p:txBody>
      </p:sp>
      <p:sp>
        <p:nvSpPr>
          <p:cNvPr id="22" name="TextBox 21">
            <a:extLst>
              <a:ext uri="{FF2B5EF4-FFF2-40B4-BE49-F238E27FC236}">
                <a16:creationId xmlns:a16="http://schemas.microsoft.com/office/drawing/2014/main" id="{B9907BAC-421F-BF2A-6448-C1A188192562}"/>
              </a:ext>
            </a:extLst>
          </p:cNvPr>
          <p:cNvSpPr txBox="1"/>
          <p:nvPr/>
        </p:nvSpPr>
        <p:spPr>
          <a:xfrm>
            <a:off x="8189788" y="5525191"/>
            <a:ext cx="1867819" cy="369332"/>
          </a:xfrm>
          <a:prstGeom prst="rect">
            <a:avLst/>
          </a:prstGeom>
          <a:noFill/>
        </p:spPr>
        <p:txBody>
          <a:bodyPr wrap="none" rtlCol="0">
            <a:spAutoFit/>
          </a:bodyPr>
          <a:lstStyle/>
          <a:p>
            <a:r>
              <a:rPr lang="en-US" dirty="0"/>
              <a:t>Millions of events</a:t>
            </a:r>
          </a:p>
        </p:txBody>
      </p:sp>
      <p:sp>
        <p:nvSpPr>
          <p:cNvPr id="23" name="TextBox 22">
            <a:extLst>
              <a:ext uri="{FF2B5EF4-FFF2-40B4-BE49-F238E27FC236}">
                <a16:creationId xmlns:a16="http://schemas.microsoft.com/office/drawing/2014/main" id="{5D45279A-CE7A-A8F0-A859-0A4F923BE7D7}"/>
              </a:ext>
            </a:extLst>
          </p:cNvPr>
          <p:cNvSpPr txBox="1"/>
          <p:nvPr/>
        </p:nvSpPr>
        <p:spPr>
          <a:xfrm>
            <a:off x="2443864" y="5885736"/>
            <a:ext cx="2707793" cy="369332"/>
          </a:xfrm>
          <a:prstGeom prst="rect">
            <a:avLst/>
          </a:prstGeom>
          <a:noFill/>
        </p:spPr>
        <p:txBody>
          <a:bodyPr wrap="none" rtlCol="0">
            <a:spAutoFit/>
          </a:bodyPr>
          <a:lstStyle/>
          <a:p>
            <a:r>
              <a:rPr lang="en-US" dirty="0"/>
              <a:t>Slow expansion, long-lived</a:t>
            </a:r>
          </a:p>
        </p:txBody>
      </p:sp>
      <p:sp>
        <p:nvSpPr>
          <p:cNvPr id="24" name="TextBox 23">
            <a:extLst>
              <a:ext uri="{FF2B5EF4-FFF2-40B4-BE49-F238E27FC236}">
                <a16:creationId xmlns:a16="http://schemas.microsoft.com/office/drawing/2014/main" id="{8B185AD1-4690-B4B4-07D1-6B1DB39B3D70}"/>
              </a:ext>
            </a:extLst>
          </p:cNvPr>
          <p:cNvSpPr txBox="1"/>
          <p:nvPr/>
        </p:nvSpPr>
        <p:spPr>
          <a:xfrm>
            <a:off x="7703277" y="5889880"/>
            <a:ext cx="2884123" cy="369332"/>
          </a:xfrm>
          <a:prstGeom prst="rect">
            <a:avLst/>
          </a:prstGeom>
          <a:noFill/>
        </p:spPr>
        <p:txBody>
          <a:bodyPr wrap="none" rtlCol="0">
            <a:spAutoFit/>
          </a:bodyPr>
          <a:lstStyle/>
          <a:p>
            <a:r>
              <a:rPr lang="en-US" dirty="0"/>
              <a:t>Rapid expansion, short-lived</a:t>
            </a:r>
          </a:p>
        </p:txBody>
      </p:sp>
      <p:sp>
        <p:nvSpPr>
          <p:cNvPr id="27" name="Text Placeholder 3">
            <a:extLst>
              <a:ext uri="{FF2B5EF4-FFF2-40B4-BE49-F238E27FC236}">
                <a16:creationId xmlns:a16="http://schemas.microsoft.com/office/drawing/2014/main" id="{8BBCEA84-490B-8DE7-BA6C-7095F5A9CAC0}"/>
              </a:ext>
            </a:extLst>
          </p:cNvPr>
          <p:cNvSpPr txBox="1">
            <a:spLocks/>
          </p:cNvSpPr>
          <p:nvPr/>
        </p:nvSpPr>
        <p:spPr>
          <a:xfrm>
            <a:off x="10831731" y="6517527"/>
            <a:ext cx="1142128" cy="34047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16</a:t>
            </a:r>
          </a:p>
        </p:txBody>
      </p:sp>
      <p:pic>
        <p:nvPicPr>
          <p:cNvPr id="3" name="Picture 2" descr="UH Signature - University of Houston">
            <a:extLst>
              <a:ext uri="{FF2B5EF4-FFF2-40B4-BE49-F238E27FC236}">
                <a16:creationId xmlns:a16="http://schemas.microsoft.com/office/drawing/2014/main" id="{CB33BBE8-9B1C-9B36-04C1-0C70BC156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37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Fireball in heavy-ion collisions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17</a:t>
            </a:r>
          </a:p>
        </p:txBody>
      </p:sp>
      <p:sp>
        <p:nvSpPr>
          <p:cNvPr id="17" name="TextBox 16">
            <a:extLst>
              <a:ext uri="{FF2B5EF4-FFF2-40B4-BE49-F238E27FC236}">
                <a16:creationId xmlns:a16="http://schemas.microsoft.com/office/drawing/2014/main" id="{1D8A5D85-A98F-421C-89C5-BA3DB83C6DE0}"/>
              </a:ext>
            </a:extLst>
          </p:cNvPr>
          <p:cNvSpPr txBox="1"/>
          <p:nvPr/>
        </p:nvSpPr>
        <p:spPr>
          <a:xfrm>
            <a:off x="1873995" y="5394051"/>
            <a:ext cx="8608523" cy="369332"/>
          </a:xfrm>
          <a:prstGeom prst="rect">
            <a:avLst/>
          </a:prstGeom>
          <a:noFill/>
        </p:spPr>
        <p:txBody>
          <a:bodyPr wrap="square" rtlCol="0">
            <a:spAutoFit/>
          </a:bodyPr>
          <a:lstStyle/>
          <a:p>
            <a:pPr algn="ctr"/>
            <a:r>
              <a:rPr lang="en-US" dirty="0"/>
              <a:t>Thousands of particles created in relativistic heavy-ion collisions</a:t>
            </a:r>
            <a:endParaRPr lang="uk-UA" i="1" dirty="0">
              <a:solidFill>
                <a:srgbClr val="FF0000"/>
              </a:solidFill>
            </a:endParaRPr>
          </a:p>
        </p:txBody>
      </p:sp>
      <p:sp>
        <p:nvSpPr>
          <p:cNvPr id="18" name="TextBox 17">
            <a:extLst>
              <a:ext uri="{FF2B5EF4-FFF2-40B4-BE49-F238E27FC236}">
                <a16:creationId xmlns:a16="http://schemas.microsoft.com/office/drawing/2014/main" id="{2A62B1B6-F7DA-4D3F-954C-8F4DF41A8F1A}"/>
              </a:ext>
            </a:extLst>
          </p:cNvPr>
          <p:cNvSpPr txBox="1"/>
          <p:nvPr/>
        </p:nvSpPr>
        <p:spPr>
          <a:xfrm>
            <a:off x="1873995" y="6330118"/>
            <a:ext cx="8608523" cy="369332"/>
          </a:xfrm>
          <a:prstGeom prst="rect">
            <a:avLst/>
          </a:prstGeom>
          <a:noFill/>
        </p:spPr>
        <p:txBody>
          <a:bodyPr wrap="square" rtlCol="0">
            <a:spAutoFit/>
          </a:bodyPr>
          <a:lstStyle/>
          <a:p>
            <a:pPr algn="ctr"/>
            <a:r>
              <a:rPr lang="en-US" dirty="0"/>
              <a:t>Apply concepts of statistical mechanics</a:t>
            </a:r>
            <a:endParaRPr lang="uk-UA" i="1" dirty="0">
              <a:solidFill>
                <a:srgbClr val="FF0000"/>
              </a:solidFill>
            </a:endParaRPr>
          </a:p>
        </p:txBody>
      </p:sp>
      <p:cxnSp>
        <p:nvCxnSpPr>
          <p:cNvPr id="19" name="Straight Arrow Connector 18">
            <a:extLst>
              <a:ext uri="{FF2B5EF4-FFF2-40B4-BE49-F238E27FC236}">
                <a16:creationId xmlns:a16="http://schemas.microsoft.com/office/drawing/2014/main" id="{26123405-20B4-4502-B4B5-93DD5B54548F}"/>
              </a:ext>
            </a:extLst>
          </p:cNvPr>
          <p:cNvCxnSpPr>
            <a:cxnSpLocks/>
          </p:cNvCxnSpPr>
          <p:nvPr/>
        </p:nvCxnSpPr>
        <p:spPr>
          <a:xfrm>
            <a:off x="6099512" y="5851205"/>
            <a:ext cx="0" cy="425526"/>
          </a:xfrm>
          <a:prstGeom prst="straightConnector1">
            <a:avLst/>
          </a:prstGeom>
          <a:ln w="85725" cap="sq">
            <a:miter lim="8000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9E1470-7C1B-4750-AACC-E26B561AB6EE}"/>
              </a:ext>
            </a:extLst>
          </p:cNvPr>
          <p:cNvPicPr>
            <a:picLocks noChangeAspect="1"/>
          </p:cNvPicPr>
          <p:nvPr/>
        </p:nvPicPr>
        <p:blipFill>
          <a:blip r:embed="rId3"/>
          <a:stretch>
            <a:fillRect/>
          </a:stretch>
        </p:blipFill>
        <p:spPr>
          <a:xfrm>
            <a:off x="3835155" y="985977"/>
            <a:ext cx="4735059" cy="4209764"/>
          </a:xfrm>
          <a:prstGeom prst="rect">
            <a:avLst/>
          </a:prstGeom>
        </p:spPr>
      </p:pic>
      <p:sp>
        <p:nvSpPr>
          <p:cNvPr id="12" name="TextBox 11">
            <a:extLst>
              <a:ext uri="{FF2B5EF4-FFF2-40B4-BE49-F238E27FC236}">
                <a16:creationId xmlns:a16="http://schemas.microsoft.com/office/drawing/2014/main" id="{31200250-5A15-45DE-8EA4-687ACD3D779F}"/>
              </a:ext>
            </a:extLst>
          </p:cNvPr>
          <p:cNvSpPr txBox="1"/>
          <p:nvPr/>
        </p:nvSpPr>
        <p:spPr>
          <a:xfrm>
            <a:off x="5480671" y="5041852"/>
            <a:ext cx="4391529" cy="307777"/>
          </a:xfrm>
          <a:prstGeom prst="rect">
            <a:avLst/>
          </a:prstGeom>
          <a:noFill/>
        </p:spPr>
        <p:txBody>
          <a:bodyPr wrap="square" rtlCol="0">
            <a:spAutoFit/>
          </a:bodyPr>
          <a:lstStyle/>
          <a:p>
            <a:r>
              <a:rPr lang="en-US" sz="1400" dirty="0">
                <a:solidFill>
                  <a:schemeClr val="tx1">
                    <a:lumMod val="50000"/>
                    <a:lumOff val="50000"/>
                  </a:schemeClr>
                </a:solidFill>
              </a:rPr>
              <a:t>Event display of a Pb-Pb collision in ALICE at the LHC</a:t>
            </a:r>
            <a:endParaRPr lang="uk-UA" sz="1400" dirty="0">
              <a:solidFill>
                <a:schemeClr val="tx1">
                  <a:lumMod val="50000"/>
                  <a:lumOff val="50000"/>
                </a:schemeClr>
              </a:solidFill>
            </a:endParaRPr>
          </a:p>
        </p:txBody>
      </p:sp>
      <p:pic>
        <p:nvPicPr>
          <p:cNvPr id="3" name="Picture 2" descr="UH Signature - University of Houston">
            <a:extLst>
              <a:ext uri="{FF2B5EF4-FFF2-40B4-BE49-F238E27FC236}">
                <a16:creationId xmlns:a16="http://schemas.microsoft.com/office/drawing/2014/main" id="{C4B9DEFE-6F6D-774A-F46D-0C3BACFDD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6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Particle production in heavy-ion collisions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18</a:t>
            </a:r>
          </a:p>
        </p:txBody>
      </p:sp>
      <p:sp>
        <p:nvSpPr>
          <p:cNvPr id="3" name="TextBox 2">
            <a:extLst>
              <a:ext uri="{FF2B5EF4-FFF2-40B4-BE49-F238E27FC236}">
                <a16:creationId xmlns:a16="http://schemas.microsoft.com/office/drawing/2014/main" id="{D38298D4-353F-4595-BB08-88F0FDEE8532}"/>
              </a:ext>
            </a:extLst>
          </p:cNvPr>
          <p:cNvSpPr txBox="1"/>
          <p:nvPr/>
        </p:nvSpPr>
        <p:spPr>
          <a:xfrm>
            <a:off x="370541" y="1165086"/>
            <a:ext cx="4401671" cy="400110"/>
          </a:xfrm>
          <a:prstGeom prst="rect">
            <a:avLst/>
          </a:prstGeom>
          <a:noFill/>
        </p:spPr>
        <p:txBody>
          <a:bodyPr wrap="square" rtlCol="0">
            <a:spAutoFit/>
          </a:bodyPr>
          <a:lstStyle/>
          <a:p>
            <a:r>
              <a:rPr lang="en-US" sz="2000" dirty="0">
                <a:solidFill>
                  <a:srgbClr val="0808FF"/>
                </a:solidFill>
              </a:rPr>
              <a:t>Ideal gas law (E. Clapeyron, 1834)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9A5B-2DE7-4DAD-993C-B63AB7925B03}"/>
                  </a:ext>
                </a:extLst>
              </p:cNvPr>
              <p:cNvSpPr txBox="1"/>
              <p:nvPr/>
            </p:nvSpPr>
            <p:spPr>
              <a:xfrm>
                <a:off x="2418073" y="1614155"/>
                <a:ext cx="164295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𝑃</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𝑉</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𝑖</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𝑘</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𝑇</m:t>
                      </m:r>
                    </m:oMath>
                  </m:oMathPara>
                </a14:m>
                <a:endParaRPr lang="en-US" sz="2200" dirty="0"/>
              </a:p>
            </p:txBody>
          </p:sp>
        </mc:Choice>
        <mc:Fallback xmlns="">
          <p:sp>
            <p:nvSpPr>
              <p:cNvPr id="4" name="TextBox 3">
                <a:extLst>
                  <a:ext uri="{FF2B5EF4-FFF2-40B4-BE49-F238E27FC236}">
                    <a16:creationId xmlns:a16="http://schemas.microsoft.com/office/drawing/2014/main" id="{886F9A5B-2DE7-4DAD-993C-B63AB7925B03}"/>
                  </a:ext>
                </a:extLst>
              </p:cNvPr>
              <p:cNvSpPr txBox="1">
                <a:spLocks noRot="1" noChangeAspect="1" noMove="1" noResize="1" noEditPoints="1" noAdjustHandles="1" noChangeArrowheads="1" noChangeShapeType="1" noTextEdit="1"/>
              </p:cNvSpPr>
              <p:nvPr/>
            </p:nvSpPr>
            <p:spPr>
              <a:xfrm>
                <a:off x="2418073" y="1614155"/>
                <a:ext cx="1642950" cy="338554"/>
              </a:xfrm>
              <a:prstGeom prst="rect">
                <a:avLst/>
              </a:prstGeom>
              <a:blipFill>
                <a:blip r:embed="rId3"/>
                <a:stretch>
                  <a:fillRect l="-2602" r="-2602" b="-1636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1FFCA44-BFF1-4267-88B7-D3537121D91F}"/>
              </a:ext>
            </a:extLst>
          </p:cNvPr>
          <p:cNvSpPr txBox="1"/>
          <p:nvPr/>
        </p:nvSpPr>
        <p:spPr>
          <a:xfrm>
            <a:off x="370541" y="2122283"/>
            <a:ext cx="7243483" cy="400110"/>
          </a:xfrm>
          <a:prstGeom prst="rect">
            <a:avLst/>
          </a:prstGeom>
          <a:noFill/>
        </p:spPr>
        <p:txBody>
          <a:bodyPr wrap="square" rtlCol="0">
            <a:spAutoFit/>
          </a:bodyPr>
          <a:lstStyle/>
          <a:p>
            <a:r>
              <a:rPr lang="en-US" sz="2000" dirty="0"/>
              <a:t>is the simplest model of particle production</a:t>
            </a:r>
          </a:p>
        </p:txBody>
      </p:sp>
      <p:sp>
        <p:nvSpPr>
          <p:cNvPr id="14" name="TextBox 13">
            <a:extLst>
              <a:ext uri="{FF2B5EF4-FFF2-40B4-BE49-F238E27FC236}">
                <a16:creationId xmlns:a16="http://schemas.microsoft.com/office/drawing/2014/main" id="{1896D201-FE25-47B8-8EC2-5F8A11680E42}"/>
              </a:ext>
            </a:extLst>
          </p:cNvPr>
          <p:cNvSpPr txBox="1"/>
          <p:nvPr/>
        </p:nvSpPr>
        <p:spPr>
          <a:xfrm>
            <a:off x="2817189" y="6270880"/>
            <a:ext cx="3910045" cy="338554"/>
          </a:xfrm>
          <a:prstGeom prst="rect">
            <a:avLst/>
          </a:prstGeom>
          <a:noFill/>
        </p:spPr>
        <p:txBody>
          <a:bodyPr wrap="none" rtlCol="0">
            <a:spAutoFit/>
          </a:bodyPr>
          <a:lstStyle/>
          <a:p>
            <a:r>
              <a:rPr lang="en-US" sz="1600" dirty="0">
                <a:solidFill>
                  <a:srgbClr val="0808FF"/>
                </a:solidFill>
              </a:rPr>
              <a:t>ALICE Collaboration, EPJC 84, 813 (2024)</a:t>
            </a:r>
            <a:endParaRPr lang="uk-UA" sz="1600" dirty="0">
              <a:solidFill>
                <a:srgbClr val="0808FF"/>
              </a:solidFill>
            </a:endParaRPr>
          </a:p>
        </p:txBody>
      </p:sp>
      <p:pic>
        <p:nvPicPr>
          <p:cNvPr id="15" name="Picture 14">
            <a:extLst>
              <a:ext uri="{FF2B5EF4-FFF2-40B4-BE49-F238E27FC236}">
                <a16:creationId xmlns:a16="http://schemas.microsoft.com/office/drawing/2014/main" id="{1771AC17-8069-4AEF-B14F-E5F323D399E8}"/>
              </a:ext>
            </a:extLst>
          </p:cNvPr>
          <p:cNvPicPr>
            <a:picLocks noChangeAspect="1"/>
          </p:cNvPicPr>
          <p:nvPr/>
        </p:nvPicPr>
        <p:blipFill>
          <a:blip r:embed="rId4"/>
          <a:stretch>
            <a:fillRect/>
          </a:stretch>
        </p:blipFill>
        <p:spPr>
          <a:xfrm>
            <a:off x="7721035" y="2987768"/>
            <a:ext cx="3235656" cy="2894120"/>
          </a:xfrm>
          <a:prstGeom prst="rect">
            <a:avLst/>
          </a:prstGeom>
        </p:spPr>
      </p:pic>
      <p:sp>
        <p:nvSpPr>
          <p:cNvPr id="16" name="TextBox 15">
            <a:extLst>
              <a:ext uri="{FF2B5EF4-FFF2-40B4-BE49-F238E27FC236}">
                <a16:creationId xmlns:a16="http://schemas.microsoft.com/office/drawing/2014/main" id="{CA384B4A-4B11-4399-A227-3C351480BD44}"/>
              </a:ext>
            </a:extLst>
          </p:cNvPr>
          <p:cNvSpPr txBox="1"/>
          <p:nvPr/>
        </p:nvSpPr>
        <p:spPr>
          <a:xfrm>
            <a:off x="9607175" y="6101603"/>
            <a:ext cx="1433406" cy="338554"/>
          </a:xfrm>
          <a:prstGeom prst="rect">
            <a:avLst/>
          </a:prstGeom>
          <a:noFill/>
        </p:spPr>
        <p:txBody>
          <a:bodyPr wrap="none" rtlCol="0">
            <a:spAutoFit/>
          </a:bodyPr>
          <a:lstStyle/>
          <a:p>
            <a:r>
              <a:rPr lang="en-US" sz="1600" dirty="0">
                <a:solidFill>
                  <a:srgbClr val="0808FF"/>
                </a:solidFill>
              </a:rPr>
              <a:t>© J. </a:t>
            </a:r>
            <a:r>
              <a:rPr lang="en-US" sz="1600" dirty="0" err="1">
                <a:solidFill>
                  <a:srgbClr val="0808FF"/>
                </a:solidFill>
              </a:rPr>
              <a:t>Cleymans</a:t>
            </a:r>
            <a:endParaRPr lang="uk-UA" sz="1600" dirty="0">
              <a:solidFill>
                <a:srgbClr val="0808FF"/>
              </a:solidFill>
            </a:endParaRPr>
          </a:p>
        </p:txBody>
      </p:sp>
      <p:sp>
        <p:nvSpPr>
          <p:cNvPr id="17" name="TextBox 16">
            <a:extLst>
              <a:ext uri="{FF2B5EF4-FFF2-40B4-BE49-F238E27FC236}">
                <a16:creationId xmlns:a16="http://schemas.microsoft.com/office/drawing/2014/main" id="{2986CF38-A311-4843-A79D-7C611BC8F1A3}"/>
              </a:ext>
            </a:extLst>
          </p:cNvPr>
          <p:cNvSpPr txBox="1"/>
          <p:nvPr/>
        </p:nvSpPr>
        <p:spPr>
          <a:xfrm>
            <a:off x="7601094" y="2100226"/>
            <a:ext cx="3388483" cy="307777"/>
          </a:xfrm>
          <a:prstGeom prst="rect">
            <a:avLst/>
          </a:prstGeom>
          <a:noFill/>
        </p:spPr>
        <p:txBody>
          <a:bodyPr wrap="square" rtlCol="0">
            <a:spAutoFit/>
          </a:bodyPr>
          <a:lstStyle/>
          <a:p>
            <a:r>
              <a:rPr lang="en-US" sz="1400" dirty="0">
                <a:solidFill>
                  <a:srgbClr val="0808FF"/>
                </a:solidFill>
              </a:rPr>
              <a:t>Bose-Einstein &amp; Fermi-Dirac, 1924-1926</a:t>
            </a:r>
          </a:p>
        </p:txBody>
      </p:sp>
      <p:pic>
        <p:nvPicPr>
          <p:cNvPr id="12" name="Graphic 11">
            <a:extLst>
              <a:ext uri="{FF2B5EF4-FFF2-40B4-BE49-F238E27FC236}">
                <a16:creationId xmlns:a16="http://schemas.microsoft.com/office/drawing/2014/main" id="{E68CF727-7A1F-4CB2-A3CF-AF16119528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8002" y="1465050"/>
            <a:ext cx="3979037" cy="587578"/>
          </a:xfrm>
          <a:prstGeom prst="rect">
            <a:avLst/>
          </a:prstGeom>
        </p:spPr>
      </p:pic>
      <p:pic>
        <p:nvPicPr>
          <p:cNvPr id="6" name="Picture 5">
            <a:extLst>
              <a:ext uri="{FF2B5EF4-FFF2-40B4-BE49-F238E27FC236}">
                <a16:creationId xmlns:a16="http://schemas.microsoft.com/office/drawing/2014/main" id="{7C7EDE2D-3E2B-3512-C82B-E72B1AF3BFD5}"/>
              </a:ext>
            </a:extLst>
          </p:cNvPr>
          <p:cNvPicPr>
            <a:picLocks noChangeAspect="1"/>
          </p:cNvPicPr>
          <p:nvPr/>
        </p:nvPicPr>
        <p:blipFill>
          <a:blip r:embed="rId7"/>
          <a:stretch>
            <a:fillRect/>
          </a:stretch>
        </p:blipFill>
        <p:spPr>
          <a:xfrm>
            <a:off x="702208" y="2544450"/>
            <a:ext cx="5945794" cy="3726430"/>
          </a:xfrm>
          <a:prstGeom prst="rect">
            <a:avLst/>
          </a:prstGeom>
        </p:spPr>
      </p:pic>
      <p:sp>
        <p:nvSpPr>
          <p:cNvPr id="9" name="TextBox 8">
            <a:extLst>
              <a:ext uri="{FF2B5EF4-FFF2-40B4-BE49-F238E27FC236}">
                <a16:creationId xmlns:a16="http://schemas.microsoft.com/office/drawing/2014/main" id="{CAA0826B-E6D7-52A7-2AD3-D758C2B62CC9}"/>
              </a:ext>
            </a:extLst>
          </p:cNvPr>
          <p:cNvSpPr txBox="1"/>
          <p:nvPr/>
        </p:nvSpPr>
        <p:spPr>
          <a:xfrm>
            <a:off x="4185331" y="1614155"/>
            <a:ext cx="1524776" cy="369332"/>
          </a:xfrm>
          <a:prstGeom prst="rect">
            <a:avLst/>
          </a:prstGeom>
          <a:noFill/>
        </p:spPr>
        <p:txBody>
          <a:bodyPr wrap="none" rtlCol="0">
            <a:spAutoFit/>
          </a:bodyPr>
          <a:lstStyle/>
          <a:p>
            <a:r>
              <a:rPr lang="en-US" dirty="0"/>
              <a:t>(+ </a:t>
            </a:r>
            <a:r>
              <a:rPr lang="en-US" dirty="0" err="1"/>
              <a:t>feeddown</a:t>
            </a:r>
            <a:r>
              <a:rPr lang="en-US" dirty="0"/>
              <a:t>)</a:t>
            </a:r>
          </a:p>
        </p:txBody>
      </p:sp>
      <p:pic>
        <p:nvPicPr>
          <p:cNvPr id="10" name="Picture 9" descr="UH Signature - University of Houston">
            <a:extLst>
              <a:ext uri="{FF2B5EF4-FFF2-40B4-BE49-F238E27FC236}">
                <a16:creationId xmlns:a16="http://schemas.microsoft.com/office/drawing/2014/main" id="{C53E400F-8D6E-76FD-2A19-5633C131C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648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Structure of matter</a:t>
            </a:r>
            <a:endParaRPr lang="uk-UA" dirty="0"/>
          </a:p>
        </p:txBody>
      </p:sp>
      <p:pic>
        <p:nvPicPr>
          <p:cNvPr id="12" name="Picture 11">
            <a:extLst>
              <a:ext uri="{FF2B5EF4-FFF2-40B4-BE49-F238E27FC236}">
                <a16:creationId xmlns:a16="http://schemas.microsoft.com/office/drawing/2014/main" id="{36D21B0F-7A6A-4C6F-ACBD-EBC615336F44}"/>
              </a:ext>
            </a:extLst>
          </p:cNvPr>
          <p:cNvPicPr>
            <a:picLocks noChangeAspect="1"/>
          </p:cNvPicPr>
          <p:nvPr/>
        </p:nvPicPr>
        <p:blipFill>
          <a:blip r:embed="rId2"/>
          <a:stretch>
            <a:fillRect/>
          </a:stretch>
        </p:blipFill>
        <p:spPr>
          <a:xfrm>
            <a:off x="5853953" y="1417825"/>
            <a:ext cx="5779247" cy="4861111"/>
          </a:xfrm>
          <a:prstGeom prst="rect">
            <a:avLst/>
          </a:prstGeom>
        </p:spPr>
      </p:pic>
      <p:pic>
        <p:nvPicPr>
          <p:cNvPr id="1030" name="Picture 6" descr="Atomic and Nuclear Physics | Definition &amp;amp; Applications | nuclear-power.com">
            <a:extLst>
              <a:ext uri="{FF2B5EF4-FFF2-40B4-BE49-F238E27FC236}">
                <a16:creationId xmlns:a16="http://schemas.microsoft.com/office/drawing/2014/main" id="{90589F4B-D4E9-4ADE-BC88-264C9E5B7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73" y="1883989"/>
            <a:ext cx="4567138" cy="20111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sparent Bic Lighter Png - Fire In Hand Png, Png Download - kindpng">
            <a:extLst>
              <a:ext uri="{FF2B5EF4-FFF2-40B4-BE49-F238E27FC236}">
                <a16:creationId xmlns:a16="http://schemas.microsoft.com/office/drawing/2014/main" id="{2BA45E94-5B5E-3312-850F-9766032AA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542" y="3895164"/>
            <a:ext cx="1954916" cy="23093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E283EB6-65F6-C843-2B7E-8B200B54CC00}"/>
              </a:ext>
            </a:extLst>
          </p:cNvPr>
          <p:cNvSpPr>
            <a:spLocks noGrp="1"/>
          </p:cNvSpPr>
          <p:nvPr>
            <p:ph type="body" sz="quarter" idx="12"/>
          </p:nvPr>
        </p:nvSpPr>
        <p:spPr/>
        <p:txBody>
          <a:bodyPr/>
          <a:lstStyle/>
          <a:p>
            <a:r>
              <a:rPr lang="en-US" dirty="0"/>
              <a:t>2</a:t>
            </a:r>
          </a:p>
        </p:txBody>
      </p:sp>
      <p:pic>
        <p:nvPicPr>
          <p:cNvPr id="3" name="Picture 2" descr="UH Signature - University of Houston">
            <a:extLst>
              <a:ext uri="{FF2B5EF4-FFF2-40B4-BE49-F238E27FC236}">
                <a16:creationId xmlns:a16="http://schemas.microsoft.com/office/drawing/2014/main" id="{9E533326-7BBD-DB5E-D88B-1700E1820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Mapping heavy-ion collisions onto the QCD phase diagram</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19</a:t>
            </a:r>
          </a:p>
        </p:txBody>
      </p:sp>
      <p:pic>
        <p:nvPicPr>
          <p:cNvPr id="11" name="Picture 10">
            <a:extLst>
              <a:ext uri="{FF2B5EF4-FFF2-40B4-BE49-F238E27FC236}">
                <a16:creationId xmlns:a16="http://schemas.microsoft.com/office/drawing/2014/main" id="{3E39EA47-F82C-40A5-A10C-45BCD5301AFD}"/>
              </a:ext>
            </a:extLst>
          </p:cNvPr>
          <p:cNvPicPr>
            <a:picLocks noChangeAspect="1"/>
          </p:cNvPicPr>
          <p:nvPr/>
        </p:nvPicPr>
        <p:blipFill>
          <a:blip r:embed="rId3"/>
          <a:stretch>
            <a:fillRect/>
          </a:stretch>
        </p:blipFill>
        <p:spPr>
          <a:xfrm>
            <a:off x="7693197" y="1541783"/>
            <a:ext cx="3557198" cy="3543194"/>
          </a:xfrm>
          <a:prstGeom prst="rect">
            <a:avLst/>
          </a:prstGeom>
        </p:spPr>
      </p:pic>
      <p:sp>
        <p:nvSpPr>
          <p:cNvPr id="12" name="TextBox 11">
            <a:extLst>
              <a:ext uri="{FF2B5EF4-FFF2-40B4-BE49-F238E27FC236}">
                <a16:creationId xmlns:a16="http://schemas.microsoft.com/office/drawing/2014/main" id="{AFACE5C4-68FC-42CC-BB92-95C3C7D50C7F}"/>
              </a:ext>
            </a:extLst>
          </p:cNvPr>
          <p:cNvSpPr txBox="1"/>
          <p:nvPr/>
        </p:nvSpPr>
        <p:spPr>
          <a:xfrm>
            <a:off x="8012059" y="5133568"/>
            <a:ext cx="3475631" cy="307777"/>
          </a:xfrm>
          <a:prstGeom prst="rect">
            <a:avLst/>
          </a:prstGeom>
          <a:noFill/>
        </p:spPr>
        <p:txBody>
          <a:bodyPr wrap="none" rtlCol="0">
            <a:spAutoFit/>
          </a:bodyPr>
          <a:lstStyle/>
          <a:p>
            <a:r>
              <a:rPr lang="en-US" sz="1400" dirty="0">
                <a:solidFill>
                  <a:srgbClr val="0808FF"/>
                </a:solidFill>
              </a:rPr>
              <a:t>A. </a:t>
            </a:r>
            <a:r>
              <a:rPr lang="en-US" sz="1400" dirty="0" err="1">
                <a:solidFill>
                  <a:srgbClr val="0808FF"/>
                </a:solidFill>
              </a:rPr>
              <a:t>Andronic</a:t>
            </a:r>
            <a:r>
              <a:rPr lang="en-US" sz="1400" dirty="0">
                <a:solidFill>
                  <a:srgbClr val="0808FF"/>
                </a:solidFill>
              </a:rPr>
              <a:t> et al., Nature 561, 321 (2018) </a:t>
            </a:r>
            <a:endParaRPr lang="uk-UA" sz="1400" dirty="0">
              <a:solidFill>
                <a:srgbClr val="0808FF"/>
              </a:solidFill>
            </a:endParaRPr>
          </a:p>
        </p:txBody>
      </p:sp>
      <p:sp>
        <p:nvSpPr>
          <p:cNvPr id="6" name="TextBox 5">
            <a:extLst>
              <a:ext uri="{FF2B5EF4-FFF2-40B4-BE49-F238E27FC236}">
                <a16:creationId xmlns:a16="http://schemas.microsoft.com/office/drawing/2014/main" id="{6B26F422-8FC5-4B46-ADF6-CB0C81A5CC9C}"/>
              </a:ext>
            </a:extLst>
          </p:cNvPr>
          <p:cNvSpPr txBox="1"/>
          <p:nvPr/>
        </p:nvSpPr>
        <p:spPr>
          <a:xfrm>
            <a:off x="511219" y="1222187"/>
            <a:ext cx="5092945" cy="400110"/>
          </a:xfrm>
          <a:prstGeom prst="rect">
            <a:avLst/>
          </a:prstGeom>
          <a:noFill/>
        </p:spPr>
        <p:txBody>
          <a:bodyPr wrap="square" rtlCol="0">
            <a:spAutoFit/>
          </a:bodyPr>
          <a:lstStyle/>
          <a:p>
            <a:r>
              <a:rPr lang="en-US" sz="2000" dirty="0"/>
              <a:t>Fit hadron yields with the HRG model</a:t>
            </a:r>
          </a:p>
        </p:txBody>
      </p:sp>
      <p:sp>
        <p:nvSpPr>
          <p:cNvPr id="20" name="TextBox 19">
            <a:extLst>
              <a:ext uri="{FF2B5EF4-FFF2-40B4-BE49-F238E27FC236}">
                <a16:creationId xmlns:a16="http://schemas.microsoft.com/office/drawing/2014/main" id="{B7992368-CAB4-4E06-8E10-6868142E0D59}"/>
              </a:ext>
            </a:extLst>
          </p:cNvPr>
          <p:cNvSpPr txBox="1"/>
          <p:nvPr/>
        </p:nvSpPr>
        <p:spPr>
          <a:xfrm>
            <a:off x="870624" y="4995570"/>
            <a:ext cx="4733540" cy="307777"/>
          </a:xfrm>
          <a:prstGeom prst="rect">
            <a:avLst/>
          </a:prstGeom>
          <a:noFill/>
        </p:spPr>
        <p:txBody>
          <a:bodyPr wrap="none" rtlCol="0">
            <a:spAutoFit/>
          </a:bodyPr>
          <a:lstStyle/>
          <a:p>
            <a:r>
              <a:rPr lang="en-US" sz="1400" dirty="0">
                <a:solidFill>
                  <a:srgbClr val="0808FF"/>
                </a:solidFill>
              </a:rPr>
              <a:t>P. Alba et al. (UH group), Phys. Rev. C 101, 054905 (2020)</a:t>
            </a:r>
            <a:endParaRPr lang="uk-UA" sz="1400" dirty="0">
              <a:solidFill>
                <a:srgbClr val="0808FF"/>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9F614FE-6F54-4AFF-A1EC-5461E6B8488C}"/>
                  </a:ext>
                </a:extLst>
              </p:cNvPr>
              <p:cNvSpPr txBox="1"/>
              <p:nvPr/>
            </p:nvSpPr>
            <p:spPr>
              <a:xfrm>
                <a:off x="4340900" y="5514266"/>
                <a:ext cx="3435657" cy="439672"/>
              </a:xfrm>
              <a:prstGeom prst="rect">
                <a:avLst/>
              </a:prstGeom>
              <a:noFill/>
            </p:spPr>
            <p:txBody>
              <a:bodyPr wrap="square">
                <a:spAutoFit/>
              </a:bodyPr>
              <a:lstStyle/>
              <a:p>
                <a14:m>
                  <m:oMath xmlns:m="http://schemas.openxmlformats.org/officeDocument/2006/math">
                    <m:rad>
                      <m:radPr>
                        <m:degHide m:val="on"/>
                        <m:ctrlPr>
                          <a:rPr lang="en-US" sz="2200" i="1" smtClean="0">
                            <a:latin typeface="Cambria Math" panose="02040503050406030204" pitchFamily="18" charset="0"/>
                          </a:rPr>
                        </m:ctrlPr>
                      </m:radPr>
                      <m:deg/>
                      <m:e>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𝑁𝑁</m:t>
                            </m:r>
                          </m:sub>
                        </m:sSub>
                      </m:e>
                    </m:rad>
                    <m:r>
                      <a:rPr lang="en-US" sz="2200" b="0" i="1" smtClean="0">
                        <a:latin typeface="Cambria Math" panose="02040503050406030204" pitchFamily="18" charset="0"/>
                        <a:ea typeface="Cambria Math" panose="02040503050406030204" pitchFamily="18" charset="0"/>
                      </a:rPr>
                      <m:t>↘</m:t>
                    </m:r>
                  </m:oMath>
                </a14:m>
                <a:r>
                  <a:rPr lang="en-US" sz="2200" dirty="0"/>
                  <a:t>                </a:t>
                </a:r>
                <a14:m>
                  <m:oMath xmlns:m="http://schemas.openxmlformats.org/officeDocument/2006/math">
                    <m:sSub>
                      <m:sSubPr>
                        <m:ctrlPr>
                          <a:rPr lang="en-US" sz="2200" i="1" smtClean="0">
                            <a:latin typeface="Cambria Math" panose="02040503050406030204" pitchFamily="18" charset="0"/>
                            <a:ea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𝐵</m:t>
                        </m:r>
                      </m:sub>
                    </m:sSub>
                    <m:r>
                      <a:rPr lang="en-US" sz="2200" i="1" smtClean="0">
                        <a:latin typeface="Cambria Math" panose="02040503050406030204" pitchFamily="18" charset="0"/>
                        <a:ea typeface="Cambria Math" panose="02040503050406030204" pitchFamily="18" charset="0"/>
                      </a:rPr>
                      <m:t>↗</m:t>
                    </m:r>
                  </m:oMath>
                </a14:m>
                <a:endParaRPr lang="en-US" sz="2200" dirty="0"/>
              </a:p>
            </p:txBody>
          </p:sp>
        </mc:Choice>
        <mc:Fallback xmlns="">
          <p:sp>
            <p:nvSpPr>
              <p:cNvPr id="22" name="TextBox 21">
                <a:extLst>
                  <a:ext uri="{FF2B5EF4-FFF2-40B4-BE49-F238E27FC236}">
                    <a16:creationId xmlns:a16="http://schemas.microsoft.com/office/drawing/2014/main" id="{F9F614FE-6F54-4AFF-A1EC-5461E6B8488C}"/>
                  </a:ext>
                </a:extLst>
              </p:cNvPr>
              <p:cNvSpPr txBox="1">
                <a:spLocks noRot="1" noChangeAspect="1" noMove="1" noResize="1" noEditPoints="1" noAdjustHandles="1" noChangeArrowheads="1" noChangeShapeType="1" noTextEdit="1"/>
              </p:cNvSpPr>
              <p:nvPr/>
            </p:nvSpPr>
            <p:spPr>
              <a:xfrm>
                <a:off x="4340900" y="5514266"/>
                <a:ext cx="3435657" cy="439672"/>
              </a:xfrm>
              <a:prstGeom prst="rect">
                <a:avLst/>
              </a:prstGeom>
              <a:blipFill>
                <a:blip r:embed="rId4"/>
                <a:stretch>
                  <a:fillRect b="-5556"/>
                </a:stretch>
              </a:blipFill>
            </p:spPr>
            <p:txBody>
              <a:bodyPr/>
              <a:lstStyle/>
              <a:p>
                <a:r>
                  <a:rPr lang="en-US">
                    <a:noFill/>
                  </a:rPr>
                  <a:t> </a:t>
                </a:r>
              </a:p>
            </p:txBody>
          </p:sp>
        </mc:Fallback>
      </mc:AlternateContent>
      <p:sp>
        <p:nvSpPr>
          <p:cNvPr id="9" name="Arrow: Right 8">
            <a:extLst>
              <a:ext uri="{FF2B5EF4-FFF2-40B4-BE49-F238E27FC236}">
                <a16:creationId xmlns:a16="http://schemas.microsoft.com/office/drawing/2014/main" id="{1D02A9AA-2F87-4641-8A99-92129D8F1303}"/>
              </a:ext>
            </a:extLst>
          </p:cNvPr>
          <p:cNvSpPr/>
          <p:nvPr/>
        </p:nvSpPr>
        <p:spPr>
          <a:xfrm>
            <a:off x="5619112" y="5658775"/>
            <a:ext cx="879231" cy="219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D89849E-97FC-4F74-BADC-DC9F0E7F3EBA}"/>
              </a:ext>
            </a:extLst>
          </p:cNvPr>
          <p:cNvPicPr>
            <a:picLocks noChangeAspect="1"/>
          </p:cNvPicPr>
          <p:nvPr/>
        </p:nvPicPr>
        <p:blipFill>
          <a:blip r:embed="rId5"/>
          <a:stretch>
            <a:fillRect/>
          </a:stretch>
        </p:blipFill>
        <p:spPr>
          <a:xfrm>
            <a:off x="1071082" y="1814121"/>
            <a:ext cx="3764707" cy="3229757"/>
          </a:xfrm>
          <a:prstGeom prst="rect">
            <a:avLst/>
          </a:prstGeom>
        </p:spPr>
      </p:pic>
      <p:sp>
        <p:nvSpPr>
          <p:cNvPr id="16" name="Arrow: Right 15">
            <a:extLst>
              <a:ext uri="{FF2B5EF4-FFF2-40B4-BE49-F238E27FC236}">
                <a16:creationId xmlns:a16="http://schemas.microsoft.com/office/drawing/2014/main" id="{E1F86035-D5E3-44C0-8249-EB52B89CCB30}"/>
              </a:ext>
            </a:extLst>
          </p:cNvPr>
          <p:cNvSpPr/>
          <p:nvPr/>
        </p:nvSpPr>
        <p:spPr>
          <a:xfrm>
            <a:off x="4958814" y="3125501"/>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0AD9E9A-907B-4D40-9DF6-E24525DBBC61}"/>
              </a:ext>
            </a:extLst>
          </p:cNvPr>
          <p:cNvSpPr/>
          <p:nvPr/>
        </p:nvSpPr>
        <p:spPr>
          <a:xfrm>
            <a:off x="7048233" y="3127824"/>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A1752FD-147C-4D2E-BA88-871642329A36}"/>
              </a:ext>
            </a:extLst>
          </p:cNvPr>
          <p:cNvGrpSpPr/>
          <p:nvPr/>
        </p:nvGrpSpPr>
        <p:grpSpPr>
          <a:xfrm>
            <a:off x="5790314" y="2859874"/>
            <a:ext cx="1154742" cy="806824"/>
            <a:chOff x="5826794" y="2850776"/>
            <a:chExt cx="1154742" cy="806824"/>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598ADA5-2E66-414E-8971-3C655C1232E2}"/>
                    </a:ext>
                  </a:extLst>
                </p:cNvPr>
                <p:cNvSpPr txBox="1"/>
                <p:nvPr/>
              </p:nvSpPr>
              <p:spPr>
                <a:xfrm>
                  <a:off x="5841950" y="2898871"/>
                  <a:ext cx="1139586" cy="660822"/>
                </a:xfrm>
                <a:prstGeom prst="rect">
                  <a:avLst/>
                </a:prstGeom>
                <a:noFill/>
              </p:spPr>
              <p:txBody>
                <a:bodyPr wrap="square" rtlCol="0">
                  <a:spAutoFit/>
                </a:bodyPr>
                <a:lstStyle/>
                <a:p>
                  <a:pPr algn="ctr"/>
                  <a14:m>
                    <m:oMath xmlns:m="http://schemas.openxmlformats.org/officeDocument/2006/math">
                      <m:r>
                        <m:rPr>
                          <m:sty m:val="p"/>
                        </m:rPr>
                        <a:rPr lang="en-US" sz="1800" b="0" i="0" smtClean="0">
                          <a:latin typeface="Cambria Math" panose="02040503050406030204" pitchFamily="18" charset="0"/>
                        </a:rPr>
                        <m:t>T</m:t>
                      </m:r>
                      <m:r>
                        <a:rPr lang="en-US" sz="1800" b="0" i="0" smtClean="0">
                          <a:latin typeface="Cambria Math" panose="02040503050406030204" pitchFamily="18" charset="0"/>
                        </a:rPr>
                        <m:t>(</m:t>
                      </m:r>
                      <m:rad>
                        <m:radPr>
                          <m:degHide m:val="on"/>
                          <m:ctrlPr>
                            <a:rPr lang="en-US" sz="1800" i="1" smtClean="0">
                              <a:latin typeface="Cambria Math" panose="02040503050406030204" pitchFamily="18" charset="0"/>
                            </a:rPr>
                          </m:ctrlPr>
                        </m:radPr>
                        <m:deg/>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𝑁𝑁</m:t>
                              </m:r>
                            </m:sub>
                          </m:sSub>
                        </m:e>
                      </m:rad>
                    </m:oMath>
                  </a14:m>
                  <a:r>
                    <a:rPr lang="en-US" dirty="0"/>
                    <a:t>) </a:t>
                  </a:r>
                </a:p>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𝑁𝑁</m:t>
                              </m:r>
                            </m:sub>
                          </m:sSub>
                        </m:e>
                      </m:rad>
                      <m:r>
                        <a:rPr lang="en-US" b="0" i="1" smtClean="0">
                          <a:latin typeface="Cambria Math" panose="02040503050406030204" pitchFamily="18" charset="0"/>
                        </a:rPr>
                        <m:t>)</m:t>
                      </m:r>
                    </m:oMath>
                  </a14:m>
                  <a:r>
                    <a:rPr lang="en-US" dirty="0"/>
                    <a:t> </a:t>
                  </a:r>
                </a:p>
              </p:txBody>
            </p:sp>
          </mc:Choice>
          <mc:Fallback xmlns="">
            <p:sp>
              <p:nvSpPr>
                <p:cNvPr id="3" name="TextBox 2">
                  <a:extLst>
                    <a:ext uri="{FF2B5EF4-FFF2-40B4-BE49-F238E27FC236}">
                      <a16:creationId xmlns:a16="http://schemas.microsoft.com/office/drawing/2014/main" id="{1598ADA5-2E66-414E-8971-3C655C1232E2}"/>
                    </a:ext>
                  </a:extLst>
                </p:cNvPr>
                <p:cNvSpPr txBox="1">
                  <a:spLocks noRot="1" noChangeAspect="1" noMove="1" noResize="1" noEditPoints="1" noAdjustHandles="1" noChangeArrowheads="1" noChangeShapeType="1" noTextEdit="1"/>
                </p:cNvSpPr>
                <p:nvPr/>
              </p:nvSpPr>
              <p:spPr>
                <a:xfrm>
                  <a:off x="5841950" y="2898871"/>
                  <a:ext cx="1139586" cy="660822"/>
                </a:xfrm>
                <a:prstGeom prst="rect">
                  <a:avLst/>
                </a:prstGeom>
                <a:blipFill>
                  <a:blip r:embed="rId8"/>
                  <a:stretch>
                    <a:fillRect t="-3704" r="-5882" b="-7407"/>
                  </a:stretch>
                </a:blipFill>
              </p:spPr>
              <p:txBody>
                <a:bodyPr/>
                <a:lstStyle/>
                <a:p>
                  <a:r>
                    <a:rPr lang="en-US">
                      <a:noFill/>
                    </a:rPr>
                    <a:t> </a:t>
                  </a:r>
                </a:p>
              </p:txBody>
            </p:sp>
          </mc:Fallback>
        </mc:AlternateContent>
        <p:sp>
          <p:nvSpPr>
            <p:cNvPr id="19" name="Rectangle: Rounded Corners 18">
              <a:extLst>
                <a:ext uri="{FF2B5EF4-FFF2-40B4-BE49-F238E27FC236}">
                  <a16:creationId xmlns:a16="http://schemas.microsoft.com/office/drawing/2014/main" id="{B45C9CAD-994E-4EA6-A433-6E2837A6973C}"/>
                </a:ext>
              </a:extLst>
            </p:cNvPr>
            <p:cNvSpPr/>
            <p:nvPr/>
          </p:nvSpPr>
          <p:spPr>
            <a:xfrm>
              <a:off x="5826794" y="2850776"/>
              <a:ext cx="1133579" cy="8068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42B17336-6CC7-DE0C-975B-BF6108955B9D}"/>
              </a:ext>
            </a:extLst>
          </p:cNvPr>
          <p:cNvSpPr txBox="1"/>
          <p:nvPr/>
        </p:nvSpPr>
        <p:spPr>
          <a:xfrm>
            <a:off x="1460756" y="6347027"/>
            <a:ext cx="9270487" cy="400110"/>
          </a:xfrm>
          <a:prstGeom prst="rect">
            <a:avLst/>
          </a:prstGeom>
          <a:noFill/>
        </p:spPr>
        <p:txBody>
          <a:bodyPr wrap="none" rtlCol="0">
            <a:spAutoFit/>
          </a:bodyPr>
          <a:lstStyle/>
          <a:p>
            <a:r>
              <a:rPr lang="en-US" sz="2000" dirty="0"/>
              <a:t>Heavy-ion freeze-out probes the QCD transition at zero and non-zero baryon density</a:t>
            </a:r>
          </a:p>
        </p:txBody>
      </p:sp>
      <p:pic>
        <p:nvPicPr>
          <p:cNvPr id="7" name="Picture 6" descr="UH Signature - University of Houston">
            <a:extLst>
              <a:ext uri="{FF2B5EF4-FFF2-40B4-BE49-F238E27FC236}">
                <a16:creationId xmlns:a16="http://schemas.microsoft.com/office/drawing/2014/main" id="{0827656E-A0E7-6DB5-32CC-F5B16907B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5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2C54-B5A5-9BF5-6D4B-96F49A69B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3CAD1-2E8B-CDD3-5335-31D5E73B3504}"/>
              </a:ext>
            </a:extLst>
          </p:cNvPr>
          <p:cNvSpPr>
            <a:spLocks noGrp="1"/>
          </p:cNvSpPr>
          <p:nvPr>
            <p:ph type="title"/>
          </p:nvPr>
        </p:nvSpPr>
        <p:spPr/>
        <p:txBody>
          <a:bodyPr/>
          <a:lstStyle/>
          <a:p>
            <a:r>
              <a:rPr lang="en-US" dirty="0"/>
              <a:t>Flow and hydrodynamics</a:t>
            </a:r>
            <a:endParaRPr lang="uk-UA" dirty="0"/>
          </a:p>
        </p:txBody>
      </p:sp>
      <p:sp>
        <p:nvSpPr>
          <p:cNvPr id="14" name="Text Placeholder 7">
            <a:extLst>
              <a:ext uri="{FF2B5EF4-FFF2-40B4-BE49-F238E27FC236}">
                <a16:creationId xmlns:a16="http://schemas.microsoft.com/office/drawing/2014/main" id="{6AF4708A-07A9-E8DF-5EA0-74EFBA9A78B0}"/>
              </a:ext>
            </a:extLst>
          </p:cNvPr>
          <p:cNvSpPr>
            <a:spLocks noGrp="1"/>
          </p:cNvSpPr>
          <p:nvPr>
            <p:ph type="body" sz="quarter" idx="12"/>
          </p:nvPr>
        </p:nvSpPr>
        <p:spPr>
          <a:xfrm>
            <a:off x="10679331" y="6467291"/>
            <a:ext cx="1142128" cy="340472"/>
          </a:xfrm>
        </p:spPr>
        <p:txBody>
          <a:bodyPr/>
          <a:lstStyle/>
          <a:p>
            <a:r>
              <a:rPr lang="en-US" dirty="0"/>
              <a:t>20</a:t>
            </a:r>
          </a:p>
        </p:txBody>
      </p:sp>
      <p:pic>
        <p:nvPicPr>
          <p:cNvPr id="6" name="Picture 5">
            <a:extLst>
              <a:ext uri="{FF2B5EF4-FFF2-40B4-BE49-F238E27FC236}">
                <a16:creationId xmlns:a16="http://schemas.microsoft.com/office/drawing/2014/main" id="{2BB393FB-582F-0590-A74A-5B5849A841CA}"/>
              </a:ext>
            </a:extLst>
          </p:cNvPr>
          <p:cNvPicPr>
            <a:picLocks noChangeAspect="1"/>
          </p:cNvPicPr>
          <p:nvPr/>
        </p:nvPicPr>
        <p:blipFill>
          <a:blip r:embed="rId2"/>
          <a:stretch>
            <a:fillRect/>
          </a:stretch>
        </p:blipFill>
        <p:spPr>
          <a:xfrm>
            <a:off x="2831726" y="1044038"/>
            <a:ext cx="6528547" cy="908106"/>
          </a:xfrm>
          <a:prstGeom prst="rect">
            <a:avLst/>
          </a:prstGeom>
        </p:spPr>
      </p:pic>
      <p:pic>
        <p:nvPicPr>
          <p:cNvPr id="7" name="Picture 6">
            <a:extLst>
              <a:ext uri="{FF2B5EF4-FFF2-40B4-BE49-F238E27FC236}">
                <a16:creationId xmlns:a16="http://schemas.microsoft.com/office/drawing/2014/main" id="{46C75F13-BC69-E87E-8447-51E9CE0D5275}"/>
              </a:ext>
            </a:extLst>
          </p:cNvPr>
          <p:cNvPicPr>
            <a:picLocks noChangeAspect="1"/>
          </p:cNvPicPr>
          <p:nvPr/>
        </p:nvPicPr>
        <p:blipFill>
          <a:blip r:embed="rId3"/>
          <a:stretch>
            <a:fillRect/>
          </a:stretch>
        </p:blipFill>
        <p:spPr>
          <a:xfrm>
            <a:off x="254000" y="2859740"/>
            <a:ext cx="4267836" cy="2151267"/>
          </a:xfrm>
          <a:prstGeom prst="rect">
            <a:avLst/>
          </a:prstGeom>
        </p:spPr>
      </p:pic>
      <p:pic>
        <p:nvPicPr>
          <p:cNvPr id="8" name="Picture 7">
            <a:extLst>
              <a:ext uri="{FF2B5EF4-FFF2-40B4-BE49-F238E27FC236}">
                <a16:creationId xmlns:a16="http://schemas.microsoft.com/office/drawing/2014/main" id="{972FB2AD-7450-8A58-80D9-5BC4F9A99E91}"/>
              </a:ext>
            </a:extLst>
          </p:cNvPr>
          <p:cNvPicPr>
            <a:picLocks noChangeAspect="1"/>
          </p:cNvPicPr>
          <p:nvPr/>
        </p:nvPicPr>
        <p:blipFill>
          <a:blip r:embed="rId4"/>
          <a:stretch>
            <a:fillRect/>
          </a:stretch>
        </p:blipFill>
        <p:spPr>
          <a:xfrm>
            <a:off x="4758576" y="2723251"/>
            <a:ext cx="2453529" cy="2182606"/>
          </a:xfrm>
          <a:prstGeom prst="rect">
            <a:avLst/>
          </a:prstGeom>
        </p:spPr>
      </p:pic>
      <p:pic>
        <p:nvPicPr>
          <p:cNvPr id="9" name="Picture 8">
            <a:extLst>
              <a:ext uri="{FF2B5EF4-FFF2-40B4-BE49-F238E27FC236}">
                <a16:creationId xmlns:a16="http://schemas.microsoft.com/office/drawing/2014/main" id="{A3C4AA3A-2549-BE7C-AC5A-F7DEBA65F1FE}"/>
              </a:ext>
            </a:extLst>
          </p:cNvPr>
          <p:cNvPicPr>
            <a:picLocks noChangeAspect="1"/>
          </p:cNvPicPr>
          <p:nvPr/>
        </p:nvPicPr>
        <p:blipFill>
          <a:blip r:embed="rId5"/>
          <a:stretch>
            <a:fillRect/>
          </a:stretch>
        </p:blipFill>
        <p:spPr>
          <a:xfrm>
            <a:off x="8804515" y="2723251"/>
            <a:ext cx="3133485" cy="2325501"/>
          </a:xfrm>
          <a:prstGeom prst="rect">
            <a:avLst/>
          </a:prstGeom>
        </p:spPr>
      </p:pic>
      <p:sp>
        <p:nvSpPr>
          <p:cNvPr id="10" name="TextBox 9">
            <a:extLst>
              <a:ext uri="{FF2B5EF4-FFF2-40B4-BE49-F238E27FC236}">
                <a16:creationId xmlns:a16="http://schemas.microsoft.com/office/drawing/2014/main" id="{9A164BEE-127E-687C-FAAC-9BF611C43AAB}"/>
              </a:ext>
            </a:extLst>
          </p:cNvPr>
          <p:cNvSpPr txBox="1"/>
          <p:nvPr/>
        </p:nvSpPr>
        <p:spPr>
          <a:xfrm>
            <a:off x="4521836" y="2322542"/>
            <a:ext cx="2655207" cy="338554"/>
          </a:xfrm>
          <a:prstGeom prst="rect">
            <a:avLst/>
          </a:prstGeom>
          <a:noFill/>
        </p:spPr>
        <p:txBody>
          <a:bodyPr wrap="square" rtlCol="0">
            <a:spAutoFit/>
          </a:bodyPr>
          <a:lstStyle/>
          <a:p>
            <a:pPr algn="ctr"/>
            <a:r>
              <a:rPr lang="en-US" sz="1600" dirty="0"/>
              <a:t>coordinate-space anisotropy</a:t>
            </a:r>
          </a:p>
        </p:txBody>
      </p:sp>
      <p:sp>
        <p:nvSpPr>
          <p:cNvPr id="13" name="TextBox 12">
            <a:extLst>
              <a:ext uri="{FF2B5EF4-FFF2-40B4-BE49-F238E27FC236}">
                <a16:creationId xmlns:a16="http://schemas.microsoft.com/office/drawing/2014/main" id="{A55B59E4-3BFA-80E4-CBBA-E7C37136B964}"/>
              </a:ext>
            </a:extLst>
          </p:cNvPr>
          <p:cNvSpPr txBox="1"/>
          <p:nvPr/>
        </p:nvSpPr>
        <p:spPr>
          <a:xfrm>
            <a:off x="8641119" y="2322542"/>
            <a:ext cx="2655207" cy="338554"/>
          </a:xfrm>
          <a:prstGeom prst="rect">
            <a:avLst/>
          </a:prstGeom>
          <a:noFill/>
        </p:spPr>
        <p:txBody>
          <a:bodyPr wrap="square" rtlCol="0">
            <a:spAutoFit/>
          </a:bodyPr>
          <a:lstStyle/>
          <a:p>
            <a:pPr algn="ctr"/>
            <a:r>
              <a:rPr lang="en-US" sz="1600" dirty="0"/>
              <a:t>momentum-space anisotropy</a:t>
            </a:r>
          </a:p>
        </p:txBody>
      </p:sp>
      <p:cxnSp>
        <p:nvCxnSpPr>
          <p:cNvPr id="15" name="Straight Arrow Connector 14">
            <a:extLst>
              <a:ext uri="{FF2B5EF4-FFF2-40B4-BE49-F238E27FC236}">
                <a16:creationId xmlns:a16="http://schemas.microsoft.com/office/drawing/2014/main" id="{E9F33907-52BD-F154-341C-D1D49614E031}"/>
              </a:ext>
            </a:extLst>
          </p:cNvPr>
          <p:cNvCxnSpPr>
            <a:cxnSpLocks/>
          </p:cNvCxnSpPr>
          <p:nvPr/>
        </p:nvCxnSpPr>
        <p:spPr>
          <a:xfrm>
            <a:off x="7492999" y="3654851"/>
            <a:ext cx="1108112" cy="0"/>
          </a:xfrm>
          <a:prstGeom prst="straightConnector1">
            <a:avLst/>
          </a:prstGeom>
          <a:ln w="85725" cap="sq">
            <a:miter lim="800000"/>
            <a:tailEnd type="triangl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7C374A6-586A-D448-25CD-37FB342DDA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6288" y="3886001"/>
            <a:ext cx="1143446" cy="260532"/>
          </a:xfrm>
          <a:prstGeom prst="rect">
            <a:avLst/>
          </a:prstGeom>
        </p:spPr>
      </p:pic>
      <p:sp>
        <p:nvSpPr>
          <p:cNvPr id="18" name="TextBox 17">
            <a:extLst>
              <a:ext uri="{FF2B5EF4-FFF2-40B4-BE49-F238E27FC236}">
                <a16:creationId xmlns:a16="http://schemas.microsoft.com/office/drawing/2014/main" id="{3A0A046F-6B6C-8009-93AB-3E994A911C82}"/>
              </a:ext>
            </a:extLst>
          </p:cNvPr>
          <p:cNvSpPr txBox="1"/>
          <p:nvPr/>
        </p:nvSpPr>
        <p:spPr>
          <a:xfrm>
            <a:off x="6839213" y="4927531"/>
            <a:ext cx="2655207" cy="338554"/>
          </a:xfrm>
          <a:prstGeom prst="rect">
            <a:avLst/>
          </a:prstGeom>
          <a:noFill/>
        </p:spPr>
        <p:txBody>
          <a:bodyPr wrap="square" rtlCol="0">
            <a:spAutoFit/>
          </a:bodyPr>
          <a:lstStyle/>
          <a:p>
            <a:pPr algn="ctr"/>
            <a:r>
              <a:rPr lang="en-US" sz="1600" dirty="0"/>
              <a:t>(relativistic) hydrodynamics</a:t>
            </a:r>
          </a:p>
        </p:txBody>
      </p:sp>
      <p:cxnSp>
        <p:nvCxnSpPr>
          <p:cNvPr id="20" name="Straight Connector 19">
            <a:extLst>
              <a:ext uri="{FF2B5EF4-FFF2-40B4-BE49-F238E27FC236}">
                <a16:creationId xmlns:a16="http://schemas.microsoft.com/office/drawing/2014/main" id="{FF6C2614-A121-A2F2-A6E8-D15D67042ED5}"/>
              </a:ext>
            </a:extLst>
          </p:cNvPr>
          <p:cNvCxnSpPr/>
          <p:nvPr/>
        </p:nvCxnSpPr>
        <p:spPr>
          <a:xfrm flipH="1">
            <a:off x="7951694" y="4235824"/>
            <a:ext cx="95361" cy="670033"/>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descr="UH Signature - University of Houston">
            <a:extLst>
              <a:ext uri="{FF2B5EF4-FFF2-40B4-BE49-F238E27FC236}">
                <a16:creationId xmlns:a16="http://schemas.microsoft.com/office/drawing/2014/main" id="{7EFF9A75-9F44-408A-BFF8-355884E1A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5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8E6D-55D8-9015-51E7-0011650C4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D5CCA-E501-4DA3-31F3-8EB656014C57}"/>
              </a:ext>
            </a:extLst>
          </p:cNvPr>
          <p:cNvSpPr>
            <a:spLocks noGrp="1"/>
          </p:cNvSpPr>
          <p:nvPr>
            <p:ph type="title"/>
          </p:nvPr>
        </p:nvSpPr>
        <p:spPr/>
        <p:txBody>
          <a:bodyPr/>
          <a:lstStyle/>
          <a:p>
            <a:r>
              <a:rPr lang="en-US" dirty="0"/>
              <a:t>QGP is a fluid!</a:t>
            </a:r>
            <a:endParaRPr lang="uk-UA" dirty="0"/>
          </a:p>
        </p:txBody>
      </p:sp>
      <p:sp>
        <p:nvSpPr>
          <p:cNvPr id="14" name="Text Placeholder 7">
            <a:extLst>
              <a:ext uri="{FF2B5EF4-FFF2-40B4-BE49-F238E27FC236}">
                <a16:creationId xmlns:a16="http://schemas.microsoft.com/office/drawing/2014/main" id="{3772FD52-1F38-8258-A276-9AE83E53CC27}"/>
              </a:ext>
            </a:extLst>
          </p:cNvPr>
          <p:cNvSpPr>
            <a:spLocks noGrp="1"/>
          </p:cNvSpPr>
          <p:nvPr>
            <p:ph type="body" sz="quarter" idx="12"/>
          </p:nvPr>
        </p:nvSpPr>
        <p:spPr>
          <a:xfrm>
            <a:off x="10679331" y="6467291"/>
            <a:ext cx="1142128" cy="340472"/>
          </a:xfrm>
        </p:spPr>
        <p:txBody>
          <a:bodyPr/>
          <a:lstStyle/>
          <a:p>
            <a:r>
              <a:rPr lang="en-US" dirty="0"/>
              <a:t>21</a:t>
            </a:r>
          </a:p>
        </p:txBody>
      </p:sp>
      <p:pic>
        <p:nvPicPr>
          <p:cNvPr id="3" name="Picture 2">
            <a:extLst>
              <a:ext uri="{FF2B5EF4-FFF2-40B4-BE49-F238E27FC236}">
                <a16:creationId xmlns:a16="http://schemas.microsoft.com/office/drawing/2014/main" id="{197433E4-C1DB-F97F-3376-65827F42AF8E}"/>
              </a:ext>
            </a:extLst>
          </p:cNvPr>
          <p:cNvPicPr>
            <a:picLocks noChangeAspect="1"/>
          </p:cNvPicPr>
          <p:nvPr/>
        </p:nvPicPr>
        <p:blipFill>
          <a:blip r:embed="rId2"/>
          <a:stretch>
            <a:fillRect/>
          </a:stretch>
        </p:blipFill>
        <p:spPr>
          <a:xfrm>
            <a:off x="119001" y="2160431"/>
            <a:ext cx="4247962" cy="3071682"/>
          </a:xfrm>
          <a:prstGeom prst="rect">
            <a:avLst/>
          </a:prstGeom>
        </p:spPr>
      </p:pic>
      <p:sp>
        <p:nvSpPr>
          <p:cNvPr id="16" name="TextBox 15">
            <a:extLst>
              <a:ext uri="{FF2B5EF4-FFF2-40B4-BE49-F238E27FC236}">
                <a16:creationId xmlns:a16="http://schemas.microsoft.com/office/drawing/2014/main" id="{D21214FA-AB75-DB99-12F6-2CB7102B0316}"/>
              </a:ext>
            </a:extLst>
          </p:cNvPr>
          <p:cNvSpPr txBox="1"/>
          <p:nvPr/>
        </p:nvSpPr>
        <p:spPr>
          <a:xfrm>
            <a:off x="65142" y="5148780"/>
            <a:ext cx="4355680" cy="276999"/>
          </a:xfrm>
          <a:prstGeom prst="rect">
            <a:avLst/>
          </a:prstGeom>
          <a:noFill/>
        </p:spPr>
        <p:txBody>
          <a:bodyPr wrap="none" rtlCol="0">
            <a:spAutoFit/>
          </a:bodyPr>
          <a:lstStyle/>
          <a:p>
            <a:r>
              <a:rPr lang="en-US" sz="1200" dirty="0">
                <a:solidFill>
                  <a:srgbClr val="A4A3A3"/>
                </a:solidFill>
              </a:rPr>
              <a:t>From ALICE Collaboration, Phys. Rev. Lett. 107, 032301 (2011)</a:t>
            </a:r>
            <a:endParaRPr lang="uk-UA" sz="1200" dirty="0">
              <a:solidFill>
                <a:srgbClr val="A4A3A3"/>
              </a:solidFill>
            </a:endParaRPr>
          </a:p>
        </p:txBody>
      </p:sp>
      <p:pic>
        <p:nvPicPr>
          <p:cNvPr id="4" name="Picture 3">
            <a:extLst>
              <a:ext uri="{FF2B5EF4-FFF2-40B4-BE49-F238E27FC236}">
                <a16:creationId xmlns:a16="http://schemas.microsoft.com/office/drawing/2014/main" id="{60AEF240-0529-2851-CF51-7A67BE943083}"/>
              </a:ext>
            </a:extLst>
          </p:cNvPr>
          <p:cNvPicPr>
            <a:picLocks noChangeAspect="1"/>
          </p:cNvPicPr>
          <p:nvPr/>
        </p:nvPicPr>
        <p:blipFill>
          <a:blip r:embed="rId3"/>
          <a:stretch>
            <a:fillRect/>
          </a:stretch>
        </p:blipFill>
        <p:spPr>
          <a:xfrm>
            <a:off x="3856225" y="1165086"/>
            <a:ext cx="5157787" cy="946840"/>
          </a:xfrm>
          <a:prstGeom prst="rect">
            <a:avLst/>
          </a:prstGeom>
        </p:spPr>
      </p:pic>
      <p:pic>
        <p:nvPicPr>
          <p:cNvPr id="5" name="Picture 4">
            <a:extLst>
              <a:ext uri="{FF2B5EF4-FFF2-40B4-BE49-F238E27FC236}">
                <a16:creationId xmlns:a16="http://schemas.microsoft.com/office/drawing/2014/main" id="{E08D4A4B-971E-C41C-252C-C2AE84AFAD72}"/>
              </a:ext>
            </a:extLst>
          </p:cNvPr>
          <p:cNvPicPr>
            <a:picLocks noChangeAspect="1"/>
          </p:cNvPicPr>
          <p:nvPr/>
        </p:nvPicPr>
        <p:blipFill>
          <a:blip r:embed="rId4"/>
          <a:stretch>
            <a:fillRect/>
          </a:stretch>
        </p:blipFill>
        <p:spPr>
          <a:xfrm>
            <a:off x="2863665" y="1165086"/>
            <a:ext cx="892192" cy="836708"/>
          </a:xfrm>
          <a:prstGeom prst="rect">
            <a:avLst/>
          </a:prstGeom>
        </p:spPr>
      </p:pic>
      <p:pic>
        <p:nvPicPr>
          <p:cNvPr id="11" name="Picture 10">
            <a:extLst>
              <a:ext uri="{FF2B5EF4-FFF2-40B4-BE49-F238E27FC236}">
                <a16:creationId xmlns:a16="http://schemas.microsoft.com/office/drawing/2014/main" id="{5BFD54CF-821F-8227-B81B-82D4FA99828B}"/>
              </a:ext>
            </a:extLst>
          </p:cNvPr>
          <p:cNvPicPr>
            <a:picLocks noChangeAspect="1"/>
          </p:cNvPicPr>
          <p:nvPr/>
        </p:nvPicPr>
        <p:blipFill>
          <a:blip r:embed="rId5"/>
          <a:stretch>
            <a:fillRect/>
          </a:stretch>
        </p:blipFill>
        <p:spPr>
          <a:xfrm>
            <a:off x="4366963" y="2241133"/>
            <a:ext cx="4115943" cy="2810602"/>
          </a:xfrm>
          <a:prstGeom prst="rect">
            <a:avLst/>
          </a:prstGeom>
        </p:spPr>
      </p:pic>
      <p:sp>
        <p:nvSpPr>
          <p:cNvPr id="19" name="TextBox 18">
            <a:extLst>
              <a:ext uri="{FF2B5EF4-FFF2-40B4-BE49-F238E27FC236}">
                <a16:creationId xmlns:a16="http://schemas.microsoft.com/office/drawing/2014/main" id="{3F4B45EE-AC30-F0D1-D86A-54E19F981B36}"/>
              </a:ext>
            </a:extLst>
          </p:cNvPr>
          <p:cNvSpPr txBox="1"/>
          <p:nvPr/>
        </p:nvSpPr>
        <p:spPr>
          <a:xfrm>
            <a:off x="4560303" y="5148780"/>
            <a:ext cx="4400564" cy="276999"/>
          </a:xfrm>
          <a:prstGeom prst="rect">
            <a:avLst/>
          </a:prstGeom>
          <a:noFill/>
        </p:spPr>
        <p:txBody>
          <a:bodyPr wrap="none" rtlCol="0">
            <a:spAutoFit/>
          </a:bodyPr>
          <a:lstStyle/>
          <a:p>
            <a:r>
              <a:rPr lang="en-US" sz="1200" dirty="0">
                <a:solidFill>
                  <a:srgbClr val="A4A3A3"/>
                </a:solidFill>
              </a:rPr>
              <a:t>From Bernhard, Moreland, Bass, Nature Physics 15, 1113 (2019)</a:t>
            </a:r>
            <a:endParaRPr lang="uk-UA" sz="1200" dirty="0">
              <a:solidFill>
                <a:srgbClr val="A4A3A3"/>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AC08F3-53B2-BEFA-44B6-8B902A8041EC}"/>
                  </a:ext>
                </a:extLst>
              </p:cNvPr>
              <p:cNvSpPr txBox="1"/>
              <p:nvPr/>
            </p:nvSpPr>
            <p:spPr>
              <a:xfrm>
                <a:off x="607520" y="5585415"/>
                <a:ext cx="10255111" cy="461665"/>
              </a:xfrm>
              <a:prstGeom prst="rect">
                <a:avLst/>
              </a:prstGeom>
              <a:noFill/>
            </p:spPr>
            <p:txBody>
              <a:bodyPr wrap="square" rtlCol="0">
                <a:spAutoFit/>
              </a:bodyPr>
              <a:lstStyle/>
              <a:p>
                <a:r>
                  <a:rPr lang="en-US" sz="2400" dirty="0"/>
                  <a:t>Shear viscosity over entropy of QGP: </a:t>
                </a:r>
                <a14:m>
                  <m:oMath xmlns:m="http://schemas.openxmlformats.org/officeDocument/2006/math">
                    <m:r>
                      <a:rPr lang="en-US" sz="2400" i="1" smtClean="0">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≤0.25</m:t>
                    </m:r>
                  </m:oMath>
                </a14:m>
                <a:r>
                  <a:rPr lang="en-US" sz="2400" dirty="0"/>
                  <a:t>    –   a near ‘perfect’ fluid</a:t>
                </a:r>
              </a:p>
            </p:txBody>
          </p:sp>
        </mc:Choice>
        <mc:Fallback xmlns="">
          <p:sp>
            <p:nvSpPr>
              <p:cNvPr id="12" name="TextBox 11">
                <a:extLst>
                  <a:ext uri="{FF2B5EF4-FFF2-40B4-BE49-F238E27FC236}">
                    <a16:creationId xmlns:a16="http://schemas.microsoft.com/office/drawing/2014/main" id="{57AC08F3-53B2-BEFA-44B6-8B902A8041EC}"/>
                  </a:ext>
                </a:extLst>
              </p:cNvPr>
              <p:cNvSpPr txBox="1">
                <a:spLocks noRot="1" noChangeAspect="1" noMove="1" noResize="1" noEditPoints="1" noAdjustHandles="1" noChangeArrowheads="1" noChangeShapeType="1" noTextEdit="1"/>
              </p:cNvSpPr>
              <p:nvPr/>
            </p:nvSpPr>
            <p:spPr>
              <a:xfrm>
                <a:off x="607520" y="5585415"/>
                <a:ext cx="10255111" cy="461665"/>
              </a:xfrm>
              <a:prstGeom prst="rect">
                <a:avLst/>
              </a:prstGeom>
              <a:blipFill>
                <a:blip r:embed="rId6"/>
                <a:stretch>
                  <a:fillRect l="-990" t="-10526" b="-28947"/>
                </a:stretch>
              </a:blipFill>
            </p:spPr>
            <p:txBody>
              <a:bodyPr/>
              <a:lstStyle/>
              <a:p>
                <a:r>
                  <a:rPr lang="en-US">
                    <a:noFill/>
                  </a:rPr>
                  <a:t> </a:t>
                </a:r>
              </a:p>
            </p:txBody>
          </p:sp>
        </mc:Fallback>
      </mc:AlternateContent>
      <p:pic>
        <p:nvPicPr>
          <p:cNvPr id="6" name="SA-cover" descr="SA-cover">
            <a:extLst>
              <a:ext uri="{FF2B5EF4-FFF2-40B4-BE49-F238E27FC236}">
                <a16:creationId xmlns:a16="http://schemas.microsoft.com/office/drawing/2014/main" id="{DE3E61E9-D5C3-CA13-BECD-C629661D9816}"/>
              </a:ext>
            </a:extLst>
          </p:cNvPr>
          <p:cNvPicPr>
            <a:picLocks noChangeAspect="1"/>
          </p:cNvPicPr>
          <p:nvPr/>
        </p:nvPicPr>
        <p:blipFill>
          <a:blip r:embed="rId7" cstate="email">
            <a:extLst>
              <a:ext uri="{28A0092B-C50C-407E-A947-70E740481C1C}">
                <a14:useLocalDpi xmlns:a14="http://schemas.microsoft.com/office/drawing/2010/main" val="0"/>
              </a:ext>
            </a:extLst>
          </a:blip>
          <a:srcRect r="16174"/>
          <a:stretch>
            <a:fillRect/>
          </a:stretch>
        </p:blipFill>
        <p:spPr bwMode="auto">
          <a:xfrm>
            <a:off x="9014012" y="2068918"/>
            <a:ext cx="2918791" cy="2982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8" name="TextBox 7">
            <a:extLst>
              <a:ext uri="{FF2B5EF4-FFF2-40B4-BE49-F238E27FC236}">
                <a16:creationId xmlns:a16="http://schemas.microsoft.com/office/drawing/2014/main" id="{C7D955EC-17B1-9EEA-2C44-BD47B37BE31D}"/>
              </a:ext>
            </a:extLst>
          </p:cNvPr>
          <p:cNvSpPr txBox="1"/>
          <p:nvPr/>
        </p:nvSpPr>
        <p:spPr>
          <a:xfrm>
            <a:off x="1516884" y="6267236"/>
            <a:ext cx="9158232" cy="400110"/>
          </a:xfrm>
          <a:prstGeom prst="rect">
            <a:avLst/>
          </a:prstGeom>
          <a:noFill/>
        </p:spPr>
        <p:txBody>
          <a:bodyPr wrap="square">
            <a:spAutoFit/>
          </a:bodyPr>
          <a:lstStyle/>
          <a:p>
            <a:r>
              <a:rPr lang="en-US" sz="2000" b="1" dirty="0">
                <a:solidFill>
                  <a:srgbClr val="2D2DB9"/>
                </a:solidFill>
                <a:ea typeface="MS PGothic" charset="0"/>
                <a:cs typeface="Helvetica Light" charset="0"/>
              </a:rPr>
              <a:t>The early universe behaves like a perfect liquid rather than a gas or plasma</a:t>
            </a:r>
            <a:endParaRPr lang="en-US" sz="2000" dirty="0"/>
          </a:p>
        </p:txBody>
      </p:sp>
      <p:pic>
        <p:nvPicPr>
          <p:cNvPr id="7" name="Picture 6" descr="UH Signature - University of Houston">
            <a:extLst>
              <a:ext uri="{FF2B5EF4-FFF2-40B4-BE49-F238E27FC236}">
                <a16:creationId xmlns:a16="http://schemas.microsoft.com/office/drawing/2014/main" id="{9B956450-CC6F-A7E4-85AA-4B1FBECFA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7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7917-85B0-95B4-A36C-C1150E2CD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905E6-9A27-892C-B336-251CC0EE5AE9}"/>
              </a:ext>
            </a:extLst>
          </p:cNvPr>
          <p:cNvSpPr>
            <a:spLocks noGrp="1"/>
          </p:cNvSpPr>
          <p:nvPr>
            <p:ph type="title"/>
          </p:nvPr>
        </p:nvSpPr>
        <p:spPr/>
        <p:txBody>
          <a:bodyPr/>
          <a:lstStyle/>
          <a:p>
            <a:r>
              <a:rPr lang="en-US" dirty="0"/>
              <a:t>QGP is the hottest and most vortical fluid created on Earth</a:t>
            </a:r>
            <a:endParaRPr lang="uk-UA" dirty="0"/>
          </a:p>
        </p:txBody>
      </p:sp>
      <p:sp>
        <p:nvSpPr>
          <p:cNvPr id="14" name="Text Placeholder 7">
            <a:extLst>
              <a:ext uri="{FF2B5EF4-FFF2-40B4-BE49-F238E27FC236}">
                <a16:creationId xmlns:a16="http://schemas.microsoft.com/office/drawing/2014/main" id="{71134AF1-5FBE-C5FC-EE41-80D96CAFB1C5}"/>
              </a:ext>
            </a:extLst>
          </p:cNvPr>
          <p:cNvSpPr>
            <a:spLocks noGrp="1"/>
          </p:cNvSpPr>
          <p:nvPr>
            <p:ph type="body" sz="quarter" idx="12"/>
          </p:nvPr>
        </p:nvSpPr>
        <p:spPr>
          <a:xfrm>
            <a:off x="10679331" y="6467291"/>
            <a:ext cx="1142128" cy="340472"/>
          </a:xfrm>
        </p:spPr>
        <p:txBody>
          <a:bodyPr/>
          <a:lstStyle/>
          <a:p>
            <a:r>
              <a:rPr lang="en-US" dirty="0"/>
              <a:t>22</a:t>
            </a:r>
          </a:p>
        </p:txBody>
      </p:sp>
      <p:pic>
        <p:nvPicPr>
          <p:cNvPr id="7" name="Nature on Twitter: &quot;On the cover: Subatomic swirls. First observation of  fluid vortices formed by heavy ion collisions https://t.co/UDw0f3nsMv…  https://t.co/CzbJJ0HCFj&quot;" descr="Nature on Twitter: &quot;On the cover: Subatomic swirls. First observation of  fluid vortices formed by heavy ion collisions https://t.co/UDw0f3nsMv…  https://t.co/CzbJJ0HCFj&quot;">
            <a:extLst>
              <a:ext uri="{FF2B5EF4-FFF2-40B4-BE49-F238E27FC236}">
                <a16:creationId xmlns:a16="http://schemas.microsoft.com/office/drawing/2014/main" id="{7C48A5C3-DBE0-4FBC-C8A3-6156817CE6D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71560" y="1512908"/>
            <a:ext cx="3344862" cy="439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9" name="image.tif" descr="image.tif">
            <a:extLst>
              <a:ext uri="{FF2B5EF4-FFF2-40B4-BE49-F238E27FC236}">
                <a16:creationId xmlns:a16="http://schemas.microsoft.com/office/drawing/2014/main" id="{1412AC80-EEF6-7A7A-6C24-6C804CFBA256}"/>
              </a:ext>
            </a:extLst>
          </p:cNvPr>
          <p:cNvPicPr>
            <a:picLocks noChangeAspect="1"/>
          </p:cNvPicPr>
          <p:nvPr/>
        </p:nvPicPr>
        <p:blipFill>
          <a:blip r:embed="rId3" cstate="email">
            <a:extLst>
              <a:ext uri="{28A0092B-C50C-407E-A947-70E740481C1C}">
                <a14:useLocalDpi xmlns:a14="http://schemas.microsoft.com/office/drawing/2010/main" val="0"/>
              </a:ext>
            </a:extLst>
          </a:blip>
          <a:srcRect l="10986" t="23689" r="8167" b="3484"/>
          <a:stretch>
            <a:fillRect/>
          </a:stretch>
        </p:blipFill>
        <p:spPr bwMode="auto">
          <a:xfrm>
            <a:off x="2188378" y="1512908"/>
            <a:ext cx="3989388" cy="2690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10" name="Picture 6">
            <a:extLst>
              <a:ext uri="{FF2B5EF4-FFF2-40B4-BE49-F238E27FC236}">
                <a16:creationId xmlns:a16="http://schemas.microsoft.com/office/drawing/2014/main" id="{0FB6A335-E954-D099-3AA4-A31C939C0B9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90520" y="4771173"/>
            <a:ext cx="1703388" cy="1773237"/>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a:solidFill>
                  <a:schemeClr val="tx1"/>
                </a:solidFill>
                <a:miter lim="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UH Signature - University of Houston">
            <a:extLst>
              <a:ext uri="{FF2B5EF4-FFF2-40B4-BE49-F238E27FC236}">
                <a16:creationId xmlns:a16="http://schemas.microsoft.com/office/drawing/2014/main" id="{2EB7B8FD-4F10-ACB9-0A0E-B70EC8286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3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0C0D-FD72-B5F4-51F1-88CAA61FDD4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4147AA5-14BE-BEAE-ED5C-21D32DAC9FA1}"/>
              </a:ext>
            </a:extLst>
          </p:cNvPr>
          <p:cNvSpPr txBox="1"/>
          <p:nvPr/>
        </p:nvSpPr>
        <p:spPr>
          <a:xfrm>
            <a:off x="2126055" y="2105561"/>
            <a:ext cx="7939889" cy="1323439"/>
          </a:xfrm>
          <a:prstGeom prst="rect">
            <a:avLst/>
          </a:prstGeom>
          <a:noFill/>
        </p:spPr>
        <p:txBody>
          <a:bodyPr wrap="square" rtlCol="0">
            <a:spAutoFit/>
          </a:bodyPr>
          <a:lstStyle/>
          <a:p>
            <a:pPr algn="ctr">
              <a:spcAft>
                <a:spcPts val="600"/>
              </a:spcAft>
            </a:pPr>
            <a:r>
              <a:rPr lang="en-US" sz="4000" dirty="0">
                <a:latin typeface="Gill Sans MT" panose="020B0502020104020203" pitchFamily="34" charset="0"/>
              </a:rPr>
              <a:t>The challenge of discovering the QCD critical point</a:t>
            </a:r>
          </a:p>
        </p:txBody>
      </p:sp>
      <p:sp>
        <p:nvSpPr>
          <p:cNvPr id="3" name="TextBox 2">
            <a:extLst>
              <a:ext uri="{FF2B5EF4-FFF2-40B4-BE49-F238E27FC236}">
                <a16:creationId xmlns:a16="http://schemas.microsoft.com/office/drawing/2014/main" id="{C83D1E52-0E76-1F61-A22E-B1F3A3B8E317}"/>
              </a:ext>
            </a:extLst>
          </p:cNvPr>
          <p:cNvSpPr txBox="1"/>
          <p:nvPr/>
        </p:nvSpPr>
        <p:spPr>
          <a:xfrm>
            <a:off x="2126054" y="3513884"/>
            <a:ext cx="7939889" cy="553998"/>
          </a:xfrm>
          <a:prstGeom prst="rect">
            <a:avLst/>
          </a:prstGeom>
          <a:noFill/>
        </p:spPr>
        <p:txBody>
          <a:bodyPr wrap="square" rtlCol="0">
            <a:spAutoFit/>
          </a:bodyPr>
          <a:lstStyle/>
          <a:p>
            <a:pPr algn="ctr">
              <a:spcAft>
                <a:spcPts val="600"/>
              </a:spcAft>
            </a:pPr>
            <a:r>
              <a:rPr lang="en-US" sz="3000" dirty="0">
                <a:solidFill>
                  <a:srgbClr val="A4A3A3"/>
                </a:solidFill>
                <a:latin typeface="Gill Sans MT" panose="020B0502020104020203" pitchFamily="34" charset="0"/>
              </a:rPr>
              <a:t>Disclaimer:  This is my area of active research</a:t>
            </a:r>
          </a:p>
        </p:txBody>
      </p:sp>
    </p:spTree>
    <p:extLst>
      <p:ext uri="{BB962C8B-B14F-4D97-AF65-F5344CB8AC3E}">
        <p14:creationId xmlns:p14="http://schemas.microsoft.com/office/powerpoint/2010/main" val="89737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111740-FF18-4656-8995-AC3DB9523961}"/>
              </a:ext>
            </a:extLst>
          </p:cNvPr>
          <p:cNvPicPr>
            <a:picLocks noChangeAspect="1"/>
          </p:cNvPicPr>
          <p:nvPr/>
        </p:nvPicPr>
        <p:blipFill>
          <a:blip r:embed="rId3"/>
          <a:stretch>
            <a:fillRect/>
          </a:stretch>
        </p:blipFill>
        <p:spPr>
          <a:xfrm>
            <a:off x="5649526" y="1438266"/>
            <a:ext cx="5531336" cy="3380655"/>
          </a:xfrm>
          <a:prstGeom prst="rect">
            <a:avLst/>
          </a:prstGeom>
        </p:spPr>
      </p:pic>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critical point</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23</a:t>
            </a:r>
          </a:p>
        </p:txBody>
      </p:sp>
      <p:sp>
        <p:nvSpPr>
          <p:cNvPr id="13" name="TextBox 12">
            <a:extLst>
              <a:ext uri="{FF2B5EF4-FFF2-40B4-BE49-F238E27FC236}">
                <a16:creationId xmlns:a16="http://schemas.microsoft.com/office/drawing/2014/main" id="{32A5A2F1-4453-49A7-945A-045DB746FB7B}"/>
              </a:ext>
            </a:extLst>
          </p:cNvPr>
          <p:cNvSpPr txBox="1"/>
          <p:nvPr/>
        </p:nvSpPr>
        <p:spPr>
          <a:xfrm>
            <a:off x="6095996" y="4815102"/>
            <a:ext cx="5196430" cy="276999"/>
          </a:xfrm>
          <a:prstGeom prst="rect">
            <a:avLst/>
          </a:prstGeom>
          <a:noFill/>
        </p:spPr>
        <p:txBody>
          <a:bodyPr wrap="square">
            <a:spAutoFit/>
          </a:bodyPr>
          <a:lstStyle/>
          <a:p>
            <a:r>
              <a:rPr lang="en-US" sz="1200" dirty="0">
                <a:solidFill>
                  <a:schemeClr val="bg2">
                    <a:lumMod val="25000"/>
                  </a:schemeClr>
                </a:solidFill>
              </a:rPr>
              <a:t>Figure from </a:t>
            </a:r>
            <a:r>
              <a:rPr lang="en-US" sz="1200" dirty="0" err="1">
                <a:solidFill>
                  <a:schemeClr val="bg2">
                    <a:lumMod val="25000"/>
                  </a:schemeClr>
                </a:solidFill>
              </a:rPr>
              <a:t>Bzdak</a:t>
            </a:r>
            <a:r>
              <a:rPr lang="en-US" sz="1200" dirty="0">
                <a:solidFill>
                  <a:schemeClr val="bg2">
                    <a:lumMod val="25000"/>
                  </a:schemeClr>
                </a:solidFill>
              </a:rPr>
              <a:t> et al., Phys. Rept. ’20 and 2015 Nuclear Long Range Plan</a:t>
            </a:r>
          </a:p>
        </p:txBody>
      </p:sp>
      <p:pic>
        <p:nvPicPr>
          <p:cNvPr id="2052" name="Picture 4">
            <a:extLst>
              <a:ext uri="{FF2B5EF4-FFF2-40B4-BE49-F238E27FC236}">
                <a16:creationId xmlns:a16="http://schemas.microsoft.com/office/drawing/2014/main" id="{C3556408-7987-49D0-BF28-9FAF20D87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139" y="1584855"/>
            <a:ext cx="3752558" cy="3136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72B68B-12D3-41AF-A0E0-18EC5E3DB214}"/>
              </a:ext>
            </a:extLst>
          </p:cNvPr>
          <p:cNvSpPr txBox="1"/>
          <p:nvPr/>
        </p:nvSpPr>
        <p:spPr>
          <a:xfrm>
            <a:off x="8063865" y="1050114"/>
            <a:ext cx="914400" cy="369332"/>
          </a:xfrm>
          <a:prstGeom prst="rect">
            <a:avLst/>
          </a:prstGeom>
          <a:noFill/>
        </p:spPr>
        <p:txBody>
          <a:bodyPr wrap="square" rtlCol="0">
            <a:spAutoFit/>
          </a:bodyPr>
          <a:lstStyle/>
          <a:p>
            <a:pPr algn="ctr"/>
            <a:r>
              <a:rPr lang="en-US" sz="1800" dirty="0">
                <a:solidFill>
                  <a:srgbClr val="FF0000"/>
                </a:solidFill>
              </a:rPr>
              <a:t>Q</a:t>
            </a:r>
            <a:r>
              <a:rPr lang="en-US" sz="1800" dirty="0">
                <a:solidFill>
                  <a:srgbClr val="00B050"/>
                </a:solidFill>
              </a:rPr>
              <a:t>C</a:t>
            </a:r>
            <a:r>
              <a:rPr lang="en-US" sz="1800" dirty="0">
                <a:solidFill>
                  <a:srgbClr val="0808FF"/>
                </a:solidFill>
              </a:rPr>
              <a:t>D</a:t>
            </a:r>
            <a:endParaRPr lang="en-US" dirty="0"/>
          </a:p>
        </p:txBody>
      </p:sp>
      <p:sp>
        <p:nvSpPr>
          <p:cNvPr id="15" name="TextBox 14">
            <a:extLst>
              <a:ext uri="{FF2B5EF4-FFF2-40B4-BE49-F238E27FC236}">
                <a16:creationId xmlns:a16="http://schemas.microsoft.com/office/drawing/2014/main" id="{9E59C1AB-C692-4590-906E-BAC09515A594}"/>
              </a:ext>
            </a:extLst>
          </p:cNvPr>
          <p:cNvSpPr txBox="1"/>
          <p:nvPr/>
        </p:nvSpPr>
        <p:spPr>
          <a:xfrm>
            <a:off x="1713877" y="1094096"/>
            <a:ext cx="2952925" cy="369332"/>
          </a:xfrm>
          <a:prstGeom prst="rect">
            <a:avLst/>
          </a:prstGeom>
          <a:noFill/>
        </p:spPr>
        <p:txBody>
          <a:bodyPr wrap="square" rtlCol="0">
            <a:spAutoFit/>
          </a:bodyPr>
          <a:lstStyle/>
          <a:p>
            <a:r>
              <a:rPr lang="en-US" dirty="0"/>
              <a:t>Ordinary fluid (e.g. </a:t>
            </a:r>
            <a:r>
              <a:rPr lang="en-US" dirty="0">
                <a:solidFill>
                  <a:srgbClr val="0808FF"/>
                </a:solidFill>
              </a:rPr>
              <a:t>water</a:t>
            </a:r>
            <a:r>
              <a:rPr lang="en-US" dirty="0"/>
              <a:t>)</a:t>
            </a:r>
          </a:p>
        </p:txBody>
      </p:sp>
      <p:sp>
        <p:nvSpPr>
          <p:cNvPr id="6" name="TextBox 5">
            <a:extLst>
              <a:ext uri="{FF2B5EF4-FFF2-40B4-BE49-F238E27FC236}">
                <a16:creationId xmlns:a16="http://schemas.microsoft.com/office/drawing/2014/main" id="{D9873E0D-43C5-42CF-9A07-14097FBB3827}"/>
              </a:ext>
            </a:extLst>
          </p:cNvPr>
          <p:cNvSpPr txBox="1"/>
          <p:nvPr/>
        </p:nvSpPr>
        <p:spPr>
          <a:xfrm>
            <a:off x="2213331" y="5128445"/>
            <a:ext cx="7756627" cy="369332"/>
          </a:xfrm>
          <a:prstGeom prst="rect">
            <a:avLst/>
          </a:prstGeom>
          <a:noFill/>
        </p:spPr>
        <p:txBody>
          <a:bodyPr wrap="square" rtlCol="0">
            <a:spAutoFit/>
          </a:bodyPr>
          <a:lstStyle/>
          <a:p>
            <a:r>
              <a:rPr lang="en-US" i="1" dirty="0"/>
              <a:t>What is the nature of the quark-hadron transition at finite baryon density?</a:t>
            </a:r>
          </a:p>
        </p:txBody>
      </p:sp>
      <p:sp>
        <p:nvSpPr>
          <p:cNvPr id="3" name="TextBox 2">
            <a:extLst>
              <a:ext uri="{FF2B5EF4-FFF2-40B4-BE49-F238E27FC236}">
                <a16:creationId xmlns:a16="http://schemas.microsoft.com/office/drawing/2014/main" id="{5E4182C1-B771-4D7E-A464-0930C49151EE}"/>
              </a:ext>
            </a:extLst>
          </p:cNvPr>
          <p:cNvSpPr txBox="1"/>
          <p:nvPr/>
        </p:nvSpPr>
        <p:spPr>
          <a:xfrm>
            <a:off x="7369346" y="2382296"/>
            <a:ext cx="551329" cy="892552"/>
          </a:xfrm>
          <a:prstGeom prst="rect">
            <a:avLst/>
          </a:prstGeom>
          <a:noFill/>
        </p:spPr>
        <p:txBody>
          <a:bodyPr wrap="square" rtlCol="0">
            <a:spAutoFit/>
          </a:bodyPr>
          <a:lstStyle/>
          <a:p>
            <a:pPr algn="ctr"/>
            <a:r>
              <a:rPr lang="en-US" sz="5200" b="1" dirty="0">
                <a:solidFill>
                  <a:schemeClr val="bg2"/>
                </a:solidFill>
              </a:rPr>
              <a:t>?</a:t>
            </a:r>
          </a:p>
        </p:txBody>
      </p:sp>
      <p:sp>
        <p:nvSpPr>
          <p:cNvPr id="12" name="TextBox 11">
            <a:extLst>
              <a:ext uri="{FF2B5EF4-FFF2-40B4-BE49-F238E27FC236}">
                <a16:creationId xmlns:a16="http://schemas.microsoft.com/office/drawing/2014/main" id="{99187398-9FC7-4123-8C62-DEA2F298E0B8}"/>
              </a:ext>
            </a:extLst>
          </p:cNvPr>
          <p:cNvSpPr txBox="1"/>
          <p:nvPr/>
        </p:nvSpPr>
        <p:spPr>
          <a:xfrm>
            <a:off x="2213330" y="5515101"/>
            <a:ext cx="7756627" cy="369332"/>
          </a:xfrm>
          <a:prstGeom prst="rect">
            <a:avLst/>
          </a:prstGeom>
          <a:noFill/>
        </p:spPr>
        <p:txBody>
          <a:bodyPr wrap="square" rtlCol="0">
            <a:spAutoFit/>
          </a:bodyPr>
          <a:lstStyle/>
          <a:p>
            <a:pPr algn="ctr"/>
            <a:r>
              <a:rPr lang="en-US" i="1" dirty="0"/>
              <a:t>Is there a QCD phase transition and </a:t>
            </a:r>
            <a:r>
              <a:rPr lang="en-US" b="1" i="1" dirty="0"/>
              <a:t>critical point</a:t>
            </a:r>
            <a:r>
              <a:rPr lang="en-US" i="1" dirty="0"/>
              <a:t>? Where?</a:t>
            </a:r>
          </a:p>
        </p:txBody>
      </p:sp>
      <p:sp>
        <p:nvSpPr>
          <p:cNvPr id="14" name="TextBox 13">
            <a:extLst>
              <a:ext uri="{FF2B5EF4-FFF2-40B4-BE49-F238E27FC236}">
                <a16:creationId xmlns:a16="http://schemas.microsoft.com/office/drawing/2014/main" id="{E4A90A43-195B-439F-A8AE-350785F1A9B1}"/>
              </a:ext>
            </a:extLst>
          </p:cNvPr>
          <p:cNvSpPr txBox="1"/>
          <p:nvPr/>
        </p:nvSpPr>
        <p:spPr>
          <a:xfrm>
            <a:off x="370541" y="5939202"/>
            <a:ext cx="7675010" cy="369332"/>
          </a:xfrm>
          <a:prstGeom prst="rect">
            <a:avLst/>
          </a:prstGeom>
          <a:noFill/>
        </p:spPr>
        <p:txBody>
          <a:bodyPr wrap="square" rtlCol="0">
            <a:spAutoFit/>
          </a:bodyPr>
          <a:lstStyle/>
          <a:p>
            <a:pPr algn="just"/>
            <a:r>
              <a:rPr lang="en-US" b="1" dirty="0"/>
              <a:t>Lattice QCD: </a:t>
            </a:r>
            <a:r>
              <a:rPr lang="en-US" dirty="0"/>
              <a:t>sign problem prevents simulations at non-zero baryon density</a:t>
            </a:r>
          </a:p>
        </p:txBody>
      </p:sp>
      <p:sp>
        <p:nvSpPr>
          <p:cNvPr id="5" name="TextBox 4">
            <a:extLst>
              <a:ext uri="{FF2B5EF4-FFF2-40B4-BE49-F238E27FC236}">
                <a16:creationId xmlns:a16="http://schemas.microsoft.com/office/drawing/2014/main" id="{84EC6E36-7FDC-A5A0-4634-9C1334083721}"/>
              </a:ext>
            </a:extLst>
          </p:cNvPr>
          <p:cNvSpPr txBox="1"/>
          <p:nvPr/>
        </p:nvSpPr>
        <p:spPr>
          <a:xfrm>
            <a:off x="370541" y="6308534"/>
            <a:ext cx="9217824" cy="369332"/>
          </a:xfrm>
          <a:prstGeom prst="rect">
            <a:avLst/>
          </a:prstGeom>
          <a:noFill/>
        </p:spPr>
        <p:txBody>
          <a:bodyPr wrap="square" rtlCol="0">
            <a:spAutoFit/>
          </a:bodyPr>
          <a:lstStyle/>
          <a:p>
            <a:pPr algn="just"/>
            <a:r>
              <a:rPr lang="en-US" b="1" dirty="0"/>
              <a:t>Heavy-ion collisions: </a:t>
            </a:r>
            <a:r>
              <a:rPr lang="en-US" dirty="0"/>
              <a:t>access finite density but might be too short-lived to observe a signal</a:t>
            </a:r>
          </a:p>
        </p:txBody>
      </p:sp>
      <p:pic>
        <p:nvPicPr>
          <p:cNvPr id="7" name="Picture 6" descr="UH Signature - University of Houston">
            <a:extLst>
              <a:ext uri="{FF2B5EF4-FFF2-40B4-BE49-F238E27FC236}">
                <a16:creationId xmlns:a16="http://schemas.microsoft.com/office/drawing/2014/main" id="{87905C76-3D95-582F-A052-F37816D1C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4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461A-7599-0502-EB0B-0064ED268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EF6C6-C559-8A00-2CCC-CC1175F77F58}"/>
              </a:ext>
            </a:extLst>
          </p:cNvPr>
          <p:cNvSpPr>
            <a:spLocks noGrp="1"/>
          </p:cNvSpPr>
          <p:nvPr>
            <p:ph type="title"/>
          </p:nvPr>
        </p:nvSpPr>
        <p:spPr/>
        <p:txBody>
          <a:bodyPr/>
          <a:lstStyle/>
          <a:p>
            <a:r>
              <a:rPr lang="en-US" dirty="0"/>
              <a:t>Extrapolating critical point from lattice</a:t>
            </a:r>
            <a:endParaRPr lang="uk-UA" dirty="0"/>
          </a:p>
        </p:txBody>
      </p:sp>
      <p:sp>
        <p:nvSpPr>
          <p:cNvPr id="4" name="Text Placeholder 3">
            <a:extLst>
              <a:ext uri="{FF2B5EF4-FFF2-40B4-BE49-F238E27FC236}">
                <a16:creationId xmlns:a16="http://schemas.microsoft.com/office/drawing/2014/main" id="{8DEB3DA7-292A-5E18-44C6-1621C5122D29}"/>
              </a:ext>
            </a:extLst>
          </p:cNvPr>
          <p:cNvSpPr>
            <a:spLocks noGrp="1"/>
          </p:cNvSpPr>
          <p:nvPr>
            <p:ph type="body" sz="quarter" idx="12"/>
          </p:nvPr>
        </p:nvSpPr>
        <p:spPr/>
        <p:txBody>
          <a:bodyPr/>
          <a:lstStyle/>
          <a:p>
            <a:r>
              <a:rPr lang="en-US" dirty="0"/>
              <a:t>24</a:t>
            </a:r>
          </a:p>
        </p:txBody>
      </p:sp>
      <p:pic>
        <p:nvPicPr>
          <p:cNvPr id="24" name="Graphic 23">
            <a:extLst>
              <a:ext uri="{FF2B5EF4-FFF2-40B4-BE49-F238E27FC236}">
                <a16:creationId xmlns:a16="http://schemas.microsoft.com/office/drawing/2014/main" id="{B1670571-418A-B7BC-A7B2-B04EE466D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7079" y="5239384"/>
            <a:ext cx="3534407" cy="644293"/>
          </a:xfrm>
          <a:prstGeom prst="rect">
            <a:avLst/>
          </a:prstGeom>
        </p:spPr>
      </p:pic>
      <p:sp>
        <p:nvSpPr>
          <p:cNvPr id="25" name="TextBox 24">
            <a:extLst>
              <a:ext uri="{FF2B5EF4-FFF2-40B4-BE49-F238E27FC236}">
                <a16:creationId xmlns:a16="http://schemas.microsoft.com/office/drawing/2014/main" id="{6644E851-73A7-FBFF-DC6C-7AA038956DA1}"/>
              </a:ext>
            </a:extLst>
          </p:cNvPr>
          <p:cNvSpPr txBox="1"/>
          <p:nvPr/>
        </p:nvSpPr>
        <p:spPr>
          <a:xfrm>
            <a:off x="599745" y="4782743"/>
            <a:ext cx="1664238" cy="369332"/>
          </a:xfrm>
          <a:prstGeom prst="rect">
            <a:avLst/>
          </a:prstGeom>
          <a:noFill/>
        </p:spPr>
        <p:txBody>
          <a:bodyPr wrap="none" rtlCol="0">
            <a:spAutoFit/>
          </a:bodyPr>
          <a:lstStyle/>
          <a:p>
            <a:r>
              <a:rPr lang="en-US" b="1" dirty="0"/>
              <a:t>Critical Point:</a:t>
            </a:r>
          </a:p>
        </p:txBody>
      </p:sp>
      <p:pic>
        <p:nvPicPr>
          <p:cNvPr id="5" name="Picture 4">
            <a:extLst>
              <a:ext uri="{FF2B5EF4-FFF2-40B4-BE49-F238E27FC236}">
                <a16:creationId xmlns:a16="http://schemas.microsoft.com/office/drawing/2014/main" id="{F7281700-9F93-AA9A-FABE-0ED2BFEF5AB3}"/>
              </a:ext>
            </a:extLst>
          </p:cNvPr>
          <p:cNvPicPr>
            <a:picLocks noChangeAspect="1"/>
          </p:cNvPicPr>
          <p:nvPr/>
        </p:nvPicPr>
        <p:blipFill>
          <a:blip r:embed="rId4"/>
          <a:srcRect r="50745"/>
          <a:stretch/>
        </p:blipFill>
        <p:spPr>
          <a:xfrm>
            <a:off x="6744590" y="2127605"/>
            <a:ext cx="3934741" cy="2425834"/>
          </a:xfrm>
          <a:prstGeom prst="rect">
            <a:avLst/>
          </a:prstGeom>
        </p:spPr>
      </p:pic>
      <p:pic>
        <p:nvPicPr>
          <p:cNvPr id="2050" name="Picture 2">
            <a:extLst>
              <a:ext uri="{FF2B5EF4-FFF2-40B4-BE49-F238E27FC236}">
                <a16:creationId xmlns:a16="http://schemas.microsoft.com/office/drawing/2014/main" id="{27BF816F-3623-572E-D9B1-16CECC3D5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05" y="1897996"/>
            <a:ext cx="2757647" cy="27236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E9702D8-8B29-9446-BD3E-A79DE77A79F2}"/>
              </a:ext>
            </a:extLst>
          </p:cNvPr>
          <p:cNvSpPr txBox="1"/>
          <p:nvPr/>
        </p:nvSpPr>
        <p:spPr>
          <a:xfrm>
            <a:off x="537454" y="1321316"/>
            <a:ext cx="2273379" cy="369332"/>
          </a:xfrm>
          <a:prstGeom prst="rect">
            <a:avLst/>
          </a:prstGeom>
          <a:noFill/>
        </p:spPr>
        <p:txBody>
          <a:bodyPr wrap="none" rtlCol="0">
            <a:spAutoFit/>
          </a:bodyPr>
          <a:lstStyle/>
          <a:p>
            <a:r>
              <a:rPr lang="en-US" dirty="0"/>
              <a:t>van der Waals (1873)</a:t>
            </a:r>
          </a:p>
        </p:txBody>
      </p:sp>
      <p:pic>
        <p:nvPicPr>
          <p:cNvPr id="18" name="Graphic 17">
            <a:extLst>
              <a:ext uri="{FF2B5EF4-FFF2-40B4-BE49-F238E27FC236}">
                <a16:creationId xmlns:a16="http://schemas.microsoft.com/office/drawing/2014/main" id="{1B4C6266-5CA0-EF5A-036A-E9E26C7C5D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79" y="5313220"/>
            <a:ext cx="3232590" cy="570457"/>
          </a:xfrm>
          <a:prstGeom prst="rect">
            <a:avLst/>
          </a:prstGeom>
        </p:spPr>
      </p:pic>
      <p:pic>
        <p:nvPicPr>
          <p:cNvPr id="2052" name="Picture 4" descr="Johannes Diderik van der Waals – Wikipedia">
            <a:extLst>
              <a:ext uri="{FF2B5EF4-FFF2-40B4-BE49-F238E27FC236}">
                <a16:creationId xmlns:a16="http://schemas.microsoft.com/office/drawing/2014/main" id="{510DAA44-03D3-4F96-7E79-5E052317B8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565" y="1133385"/>
            <a:ext cx="1142128" cy="129162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907236B1-6013-8CA7-21BD-B00E8149174C}"/>
              </a:ext>
            </a:extLst>
          </p:cNvPr>
          <p:cNvSpPr/>
          <p:nvPr/>
        </p:nvSpPr>
        <p:spPr>
          <a:xfrm>
            <a:off x="4208443" y="3219484"/>
            <a:ext cx="2236425" cy="3978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39423EB-B645-3A2F-1460-8A1E75F5FC7C}"/>
              </a:ext>
            </a:extLst>
          </p:cNvPr>
          <p:cNvSpPr txBox="1"/>
          <p:nvPr/>
        </p:nvSpPr>
        <p:spPr>
          <a:xfrm>
            <a:off x="4329629" y="2897436"/>
            <a:ext cx="2135521" cy="369332"/>
          </a:xfrm>
          <a:prstGeom prst="rect">
            <a:avLst/>
          </a:prstGeom>
          <a:noFill/>
        </p:spPr>
        <p:txBody>
          <a:bodyPr wrap="none" rtlCol="0">
            <a:spAutoFit/>
          </a:bodyPr>
          <a:lstStyle/>
          <a:p>
            <a:r>
              <a:rPr lang="en-US" dirty="0"/>
              <a:t>change the variables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C8B2F-727F-6E14-CE96-BCE6C3F7DD95}"/>
                  </a:ext>
                </a:extLst>
              </p:cNvPr>
              <p:cNvSpPr txBox="1"/>
              <p:nvPr/>
            </p:nvSpPr>
            <p:spPr>
              <a:xfrm>
                <a:off x="8416450" y="5993538"/>
                <a:ext cx="2659489" cy="369332"/>
              </a:xfrm>
              <a:prstGeom prst="rect">
                <a:avLst/>
              </a:prstGeom>
              <a:noFill/>
            </p:spPr>
            <p:txBody>
              <a:bodyPr wrap="square" rtlCol="0">
                <a:spAutoFit/>
              </a:bodyPr>
              <a:lstStyle/>
              <a:p>
                <a:r>
                  <a:rPr lang="en-US" i="1" dirty="0"/>
                  <a:t>Extrapolate from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=0!</m:t>
                    </m:r>
                  </m:oMath>
                </a14:m>
                <a:endParaRPr lang="en-US" i="1" dirty="0"/>
              </a:p>
            </p:txBody>
          </p:sp>
        </mc:Choice>
        <mc:Fallback xmlns="">
          <p:sp>
            <p:nvSpPr>
              <p:cNvPr id="7" name="TextBox 6">
                <a:extLst>
                  <a:ext uri="{FF2B5EF4-FFF2-40B4-BE49-F238E27FC236}">
                    <a16:creationId xmlns:a16="http://schemas.microsoft.com/office/drawing/2014/main" id="{654C8B2F-727F-6E14-CE96-BCE6C3F7DD95}"/>
                  </a:ext>
                </a:extLst>
              </p:cNvPr>
              <p:cNvSpPr txBox="1">
                <a:spLocks noRot="1" noChangeAspect="1" noMove="1" noResize="1" noEditPoints="1" noAdjustHandles="1" noChangeArrowheads="1" noChangeShapeType="1" noTextEdit="1"/>
              </p:cNvSpPr>
              <p:nvPr/>
            </p:nvSpPr>
            <p:spPr>
              <a:xfrm>
                <a:off x="8416450" y="5993538"/>
                <a:ext cx="2659489" cy="369332"/>
              </a:xfrm>
              <a:prstGeom prst="rect">
                <a:avLst/>
              </a:prstGeom>
              <a:blipFill>
                <a:blip r:embed="rId10"/>
                <a:stretch>
                  <a:fillRect l="-1896" t="-6452" b="-22581"/>
                </a:stretch>
              </a:blipFill>
            </p:spPr>
            <p:txBody>
              <a:bodyPr/>
              <a:lstStyle/>
              <a:p>
                <a:r>
                  <a:rPr lang="en-US">
                    <a:noFill/>
                  </a:rPr>
                  <a:t> </a:t>
                </a:r>
              </a:p>
            </p:txBody>
          </p:sp>
        </mc:Fallback>
      </mc:AlternateContent>
      <p:pic>
        <p:nvPicPr>
          <p:cNvPr id="8" name="Picture 7" descr="UH Signature - University of Houston">
            <a:extLst>
              <a:ext uri="{FF2B5EF4-FFF2-40B4-BE49-F238E27FC236}">
                <a16:creationId xmlns:a16="http://schemas.microsoft.com/office/drawing/2014/main" id="{3D2BC2D3-DAC5-FA82-221E-FE126E4BAA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16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72B1-1D38-892B-5BF1-8A50CD3B7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B7446-13C3-928E-6314-0B2C5B29DF78}"/>
              </a:ext>
            </a:extLst>
          </p:cNvPr>
          <p:cNvSpPr>
            <a:spLocks noGrp="1"/>
          </p:cNvSpPr>
          <p:nvPr>
            <p:ph type="title"/>
          </p:nvPr>
        </p:nvSpPr>
        <p:spPr>
          <a:xfrm>
            <a:off x="370542" y="9538"/>
            <a:ext cx="11450917" cy="1165085"/>
          </a:xfrm>
        </p:spPr>
        <p:txBody>
          <a:bodyPr/>
          <a:lstStyle/>
          <a:p>
            <a:r>
              <a:rPr lang="en-US" dirty="0"/>
              <a:t>Looking for entropy crossings</a:t>
            </a:r>
            <a:endParaRPr lang="uk-UA" dirty="0"/>
          </a:p>
        </p:txBody>
      </p:sp>
      <p:sp>
        <p:nvSpPr>
          <p:cNvPr id="4" name="Text Placeholder 3">
            <a:extLst>
              <a:ext uri="{FF2B5EF4-FFF2-40B4-BE49-F238E27FC236}">
                <a16:creationId xmlns:a16="http://schemas.microsoft.com/office/drawing/2014/main" id="{8A203874-2EAA-6B72-53BA-DE15CD3BF0BB}"/>
              </a:ext>
            </a:extLst>
          </p:cNvPr>
          <p:cNvSpPr>
            <a:spLocks noGrp="1"/>
          </p:cNvSpPr>
          <p:nvPr>
            <p:ph type="body" sz="quarter" idx="12"/>
          </p:nvPr>
        </p:nvSpPr>
        <p:spPr/>
        <p:txBody>
          <a:bodyPr/>
          <a:lstStyle/>
          <a:p>
            <a:r>
              <a:rPr lang="en-US" dirty="0"/>
              <a:t>25</a:t>
            </a:r>
          </a:p>
        </p:txBody>
      </p:sp>
      <p:pic>
        <p:nvPicPr>
          <p:cNvPr id="5" name="Picture 4">
            <a:extLst>
              <a:ext uri="{FF2B5EF4-FFF2-40B4-BE49-F238E27FC236}">
                <a16:creationId xmlns:a16="http://schemas.microsoft.com/office/drawing/2014/main" id="{6EEABB9E-CAA0-AEC3-0275-A8C260D7CA6F}"/>
              </a:ext>
            </a:extLst>
          </p:cNvPr>
          <p:cNvPicPr>
            <a:picLocks noChangeAspect="1"/>
          </p:cNvPicPr>
          <p:nvPr/>
        </p:nvPicPr>
        <p:blipFill>
          <a:blip r:embed="rId2"/>
          <a:stretch>
            <a:fillRect/>
          </a:stretch>
        </p:blipFill>
        <p:spPr>
          <a:xfrm>
            <a:off x="8817853" y="2458986"/>
            <a:ext cx="2933700" cy="762000"/>
          </a:xfrm>
          <a:prstGeom prst="rect">
            <a:avLst/>
          </a:prstGeom>
        </p:spPr>
      </p:pic>
      <p:pic>
        <p:nvPicPr>
          <p:cNvPr id="13" name="Picture 12">
            <a:extLst>
              <a:ext uri="{FF2B5EF4-FFF2-40B4-BE49-F238E27FC236}">
                <a16:creationId xmlns:a16="http://schemas.microsoft.com/office/drawing/2014/main" id="{6264B2C5-911F-E183-96BD-C51B67BA5813}"/>
              </a:ext>
            </a:extLst>
          </p:cNvPr>
          <p:cNvPicPr>
            <a:picLocks noChangeAspect="1"/>
          </p:cNvPicPr>
          <p:nvPr/>
        </p:nvPicPr>
        <p:blipFill>
          <a:blip r:embed="rId3"/>
          <a:stretch>
            <a:fillRect/>
          </a:stretch>
        </p:blipFill>
        <p:spPr>
          <a:xfrm>
            <a:off x="2902495" y="2507444"/>
            <a:ext cx="5392420" cy="357329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D0EC02-B43E-5646-9620-0C11462E8458}"/>
                  </a:ext>
                </a:extLst>
              </p:cNvPr>
              <p:cNvSpPr txBox="1"/>
              <p:nvPr/>
            </p:nvSpPr>
            <p:spPr>
              <a:xfrm>
                <a:off x="676512" y="1155621"/>
                <a:ext cx="8369517" cy="50340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Critical point ruled out (2</a:t>
                </a:r>
                <a14:m>
                  <m:oMath xmlns:m="http://schemas.openxmlformats.org/officeDocument/2006/math">
                    <m:r>
                      <a:rPr lang="en-US" sz="2000" i="1" smtClean="0">
                        <a:latin typeface="Cambria Math" panose="02040503050406030204" pitchFamily="18" charset="0"/>
                        <a:ea typeface="Cambria Math" panose="02040503050406030204" pitchFamily="18" charset="0"/>
                      </a:rPr>
                      <m:t>𝜎</m:t>
                    </m:r>
                  </m:oMath>
                </a14:m>
                <a:r>
                  <a:rPr lang="en-US" sz="2000" dirty="0"/>
                  <a:t> level) at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𝐵</m:t>
                        </m:r>
                      </m:sub>
                    </m:sSub>
                    <m:r>
                      <a:rPr lang="en-US" sz="2000" i="1" dirty="0" smtClean="0">
                        <a:latin typeface="Cambria Math" panose="02040503050406030204" pitchFamily="18" charset="0"/>
                      </a:rPr>
                      <m:t>&lt; 400</m:t>
                    </m:r>
                  </m:oMath>
                </a14:m>
                <a:r>
                  <a:rPr lang="en-US" sz="2000" dirty="0"/>
                  <a:t> MeV</a:t>
                </a:r>
              </a:p>
            </p:txBody>
          </p:sp>
        </mc:Choice>
        <mc:Fallback xmlns="">
          <p:sp>
            <p:nvSpPr>
              <p:cNvPr id="14" name="TextBox 13">
                <a:extLst>
                  <a:ext uri="{FF2B5EF4-FFF2-40B4-BE49-F238E27FC236}">
                    <a16:creationId xmlns:a16="http://schemas.microsoft.com/office/drawing/2014/main" id="{19D0EC02-B43E-5646-9620-0C11462E8458}"/>
                  </a:ext>
                </a:extLst>
              </p:cNvPr>
              <p:cNvSpPr txBox="1">
                <a:spLocks noRot="1" noChangeAspect="1" noMove="1" noResize="1" noEditPoints="1" noAdjustHandles="1" noChangeArrowheads="1" noChangeShapeType="1" noTextEdit="1"/>
              </p:cNvSpPr>
              <p:nvPr/>
            </p:nvSpPr>
            <p:spPr>
              <a:xfrm>
                <a:off x="676512" y="1155621"/>
                <a:ext cx="8369517" cy="503408"/>
              </a:xfrm>
              <a:prstGeom prst="rect">
                <a:avLst/>
              </a:prstGeom>
              <a:blipFill>
                <a:blip r:embed="rId4"/>
                <a:stretch>
                  <a:fillRect l="-60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6955E48-2D82-0A50-128F-DC4C3AAF6199}"/>
                  </a:ext>
                </a:extLst>
              </p:cNvPr>
              <p:cNvSpPr txBox="1"/>
              <p:nvPr/>
            </p:nvSpPr>
            <p:spPr>
              <a:xfrm>
                <a:off x="676511" y="6004108"/>
                <a:ext cx="7618404" cy="50340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First-order phase transition emerges at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&gt;600</m:t>
                    </m:r>
                  </m:oMath>
                </a14:m>
                <a:r>
                  <a:rPr lang="en-US" sz="2000" dirty="0"/>
                  <a:t> MeV</a:t>
                </a:r>
              </a:p>
            </p:txBody>
          </p:sp>
        </mc:Choice>
        <mc:Fallback xmlns="">
          <p:sp>
            <p:nvSpPr>
              <p:cNvPr id="17" name="TextBox 16">
                <a:extLst>
                  <a:ext uri="{FF2B5EF4-FFF2-40B4-BE49-F238E27FC236}">
                    <a16:creationId xmlns:a16="http://schemas.microsoft.com/office/drawing/2014/main" id="{36955E48-2D82-0A50-128F-DC4C3AAF6199}"/>
                  </a:ext>
                </a:extLst>
              </p:cNvPr>
              <p:cNvSpPr txBox="1">
                <a:spLocks noRot="1" noChangeAspect="1" noMove="1" noResize="1" noEditPoints="1" noAdjustHandles="1" noChangeArrowheads="1" noChangeShapeType="1" noTextEdit="1"/>
              </p:cNvSpPr>
              <p:nvPr/>
            </p:nvSpPr>
            <p:spPr>
              <a:xfrm>
                <a:off x="676511" y="6004108"/>
                <a:ext cx="7618404" cy="503408"/>
              </a:xfrm>
              <a:prstGeom prst="rect">
                <a:avLst/>
              </a:prstGeom>
              <a:blipFill>
                <a:blip r:embed="rId5"/>
                <a:stretch>
                  <a:fillRect l="-666" b="-19512"/>
                </a:stretch>
              </a:blipFill>
            </p:spPr>
            <p:txBody>
              <a:bodyPr/>
              <a:lstStyle/>
              <a:p>
                <a:r>
                  <a:rPr lang="en-US">
                    <a:noFill/>
                  </a:rPr>
                  <a:t> </a:t>
                </a:r>
              </a:p>
            </p:txBody>
          </p:sp>
        </mc:Fallback>
      </mc:AlternateContent>
      <p:sp>
        <p:nvSpPr>
          <p:cNvPr id="18" name="TextBox 17">
            <a:hlinkClick r:id="rId6"/>
            <a:extLst>
              <a:ext uri="{FF2B5EF4-FFF2-40B4-BE49-F238E27FC236}">
                <a16:creationId xmlns:a16="http://schemas.microsoft.com/office/drawing/2014/main" id="{023E92B8-6018-17C3-972F-861CF4FF267F}"/>
              </a:ext>
            </a:extLst>
          </p:cNvPr>
          <p:cNvSpPr txBox="1"/>
          <p:nvPr/>
        </p:nvSpPr>
        <p:spPr>
          <a:xfrm>
            <a:off x="7543078" y="1640822"/>
            <a:ext cx="2419252" cy="276999"/>
          </a:xfrm>
          <a:prstGeom prst="rect">
            <a:avLst/>
          </a:prstGeom>
          <a:noFill/>
        </p:spPr>
        <p:txBody>
          <a:bodyPr wrap="none" rtlCol="0">
            <a:spAutoFit/>
          </a:bodyPr>
          <a:lstStyle/>
          <a:p>
            <a:r>
              <a:rPr lang="en-US" sz="1200" dirty="0" err="1">
                <a:solidFill>
                  <a:srgbClr val="0808FF"/>
                </a:solidFill>
              </a:rPr>
              <a:t>Borsanyi</a:t>
            </a:r>
            <a:r>
              <a:rPr lang="en-US" sz="1200" dirty="0">
                <a:solidFill>
                  <a:srgbClr val="0808FF"/>
                </a:solidFill>
              </a:rPr>
              <a:t> et al., arXiv:2502.10267</a:t>
            </a:r>
          </a:p>
        </p:txBody>
      </p:sp>
      <p:sp>
        <p:nvSpPr>
          <p:cNvPr id="20" name="TextBox 19">
            <a:hlinkClick r:id="rId6"/>
            <a:extLst>
              <a:ext uri="{FF2B5EF4-FFF2-40B4-BE49-F238E27FC236}">
                <a16:creationId xmlns:a16="http://schemas.microsoft.com/office/drawing/2014/main" id="{0636EC62-3852-853B-FAA4-0F91F988B610}"/>
              </a:ext>
            </a:extLst>
          </p:cNvPr>
          <p:cNvSpPr txBox="1"/>
          <p:nvPr/>
        </p:nvSpPr>
        <p:spPr>
          <a:xfrm>
            <a:off x="6372006" y="5803735"/>
            <a:ext cx="3653564" cy="276999"/>
          </a:xfrm>
          <a:prstGeom prst="rect">
            <a:avLst/>
          </a:prstGeom>
          <a:noFill/>
        </p:spPr>
        <p:txBody>
          <a:bodyPr wrap="none" rtlCol="0">
            <a:spAutoFit/>
          </a:bodyPr>
          <a:lstStyle/>
          <a:p>
            <a:r>
              <a:rPr lang="en-US" sz="1200" dirty="0">
                <a:solidFill>
                  <a:srgbClr val="0808FF"/>
                </a:solidFill>
              </a:rPr>
              <a:t>Shah, Hippert, Noronha, Ratti, VV, arXiv:2410.16026</a:t>
            </a:r>
          </a:p>
        </p:txBody>
      </p:sp>
      <p:sp>
        <p:nvSpPr>
          <p:cNvPr id="3" name="TextBox 2">
            <a:extLst>
              <a:ext uri="{FF2B5EF4-FFF2-40B4-BE49-F238E27FC236}">
                <a16:creationId xmlns:a16="http://schemas.microsoft.com/office/drawing/2014/main" id="{9711B9F7-8FD1-ADE0-4E8E-E37B19471A75}"/>
              </a:ext>
            </a:extLst>
          </p:cNvPr>
          <p:cNvSpPr txBox="1"/>
          <p:nvPr/>
        </p:nvSpPr>
        <p:spPr>
          <a:xfrm>
            <a:off x="676511" y="1899614"/>
            <a:ext cx="2933701" cy="5068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Try going further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DAF8910-EAAC-CDE8-9B62-C64824881B23}"/>
                  </a:ext>
                </a:extLst>
              </p:cNvPr>
              <p:cNvSpPr txBox="1"/>
              <p:nvPr/>
            </p:nvSpPr>
            <p:spPr>
              <a:xfrm>
                <a:off x="8846545" y="2170323"/>
                <a:ext cx="2728247" cy="369332"/>
              </a:xfrm>
              <a:prstGeom prst="rect">
                <a:avLst/>
              </a:prstGeom>
              <a:noFill/>
            </p:spPr>
            <p:txBody>
              <a:bodyPr wrap="none" rtlCol="0">
                <a:spAutoFit/>
              </a:bodyPr>
              <a:lstStyle/>
              <a:p>
                <a:r>
                  <a:rPr lang="en-US" dirty="0"/>
                  <a:t>Expansion around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𝐵</m:t>
                        </m:r>
                      </m:sub>
                    </m:sSub>
                    <m:r>
                      <a:rPr lang="en-US" i="1">
                        <a:latin typeface="Cambria Math" panose="02040503050406030204" pitchFamily="18" charset="0"/>
                      </a:rPr>
                      <m:t>=0</m:t>
                    </m:r>
                  </m:oMath>
                </a14:m>
                <a:r>
                  <a:rPr lang="en-US" dirty="0"/>
                  <a:t> </a:t>
                </a:r>
              </a:p>
            </p:txBody>
          </p:sp>
        </mc:Choice>
        <mc:Fallback xmlns="">
          <p:sp>
            <p:nvSpPr>
              <p:cNvPr id="6" name="TextBox 5">
                <a:extLst>
                  <a:ext uri="{FF2B5EF4-FFF2-40B4-BE49-F238E27FC236}">
                    <a16:creationId xmlns:a16="http://schemas.microsoft.com/office/drawing/2014/main" id="{3DAF8910-EAAC-CDE8-9B62-C64824881B23}"/>
                  </a:ext>
                </a:extLst>
              </p:cNvPr>
              <p:cNvSpPr txBox="1">
                <a:spLocks noRot="1" noChangeAspect="1" noMove="1" noResize="1" noEditPoints="1" noAdjustHandles="1" noChangeArrowheads="1" noChangeShapeType="1" noTextEdit="1"/>
              </p:cNvSpPr>
              <p:nvPr/>
            </p:nvSpPr>
            <p:spPr>
              <a:xfrm>
                <a:off x="8846545" y="2170323"/>
                <a:ext cx="2728247" cy="369332"/>
              </a:xfrm>
              <a:prstGeom prst="rect">
                <a:avLst/>
              </a:prstGeom>
              <a:blipFill>
                <a:blip r:embed="rId8"/>
                <a:stretch>
                  <a:fillRect l="-1852" t="-6452" b="-22581"/>
                </a:stretch>
              </a:blipFill>
            </p:spPr>
            <p:txBody>
              <a:bodyPr/>
              <a:lstStyle/>
              <a:p>
                <a:r>
                  <a:rPr lang="en-US">
                    <a:noFill/>
                  </a:rPr>
                  <a:t> </a:t>
                </a:r>
              </a:p>
            </p:txBody>
          </p:sp>
        </mc:Fallback>
      </mc:AlternateContent>
      <p:pic>
        <p:nvPicPr>
          <p:cNvPr id="8" name="Picture 7" descr="UH Signature - University of Houston">
            <a:extLst>
              <a:ext uri="{FF2B5EF4-FFF2-40B4-BE49-F238E27FC236}">
                <a16:creationId xmlns:a16="http://schemas.microsoft.com/office/drawing/2014/main" id="{2C834148-E0A8-17B0-5AE7-CBC03C23DB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198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5893-7C3E-9831-5E5F-44E912ECF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F0821-2F39-EED1-6891-80080E80028A}"/>
              </a:ext>
            </a:extLst>
          </p:cNvPr>
          <p:cNvSpPr>
            <a:spLocks noGrp="1"/>
          </p:cNvSpPr>
          <p:nvPr>
            <p:ph type="title"/>
          </p:nvPr>
        </p:nvSpPr>
        <p:spPr/>
        <p:txBody>
          <a:bodyPr/>
          <a:lstStyle/>
          <a:p>
            <a:r>
              <a:rPr lang="en-US" dirty="0"/>
              <a:t>QCD critical point estimates</a:t>
            </a:r>
            <a:endParaRPr lang="uk-UA" dirty="0"/>
          </a:p>
        </p:txBody>
      </p:sp>
      <p:sp>
        <p:nvSpPr>
          <p:cNvPr id="4" name="Text Placeholder 3">
            <a:extLst>
              <a:ext uri="{FF2B5EF4-FFF2-40B4-BE49-F238E27FC236}">
                <a16:creationId xmlns:a16="http://schemas.microsoft.com/office/drawing/2014/main" id="{03A08347-C11E-8B56-D2F7-8C8FB0B1C00F}"/>
              </a:ext>
            </a:extLst>
          </p:cNvPr>
          <p:cNvSpPr>
            <a:spLocks noGrp="1"/>
          </p:cNvSpPr>
          <p:nvPr>
            <p:ph type="body" sz="quarter" idx="12"/>
          </p:nvPr>
        </p:nvSpPr>
        <p:spPr/>
        <p:txBody>
          <a:bodyPr/>
          <a:lstStyle/>
          <a:p>
            <a:r>
              <a:rPr lang="en-US" dirty="0"/>
              <a:t>26</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21B3FC-B884-41C8-6B52-7515390020F2}"/>
                  </a:ext>
                </a:extLst>
              </p:cNvPr>
              <p:cNvSpPr txBox="1"/>
              <p:nvPr/>
            </p:nvSpPr>
            <p:spPr>
              <a:xfrm>
                <a:off x="7071615" y="1226424"/>
                <a:ext cx="4160754" cy="466859"/>
              </a:xfrm>
              <a:prstGeom prst="rect">
                <a:avLst/>
              </a:prstGeom>
              <a:noFill/>
            </p:spPr>
            <p:txBody>
              <a:bodyPr wrap="none" rtlCol="0">
                <a:spAutoFit/>
              </a:bodyPr>
              <a:lstStyle/>
              <a:p>
                <a:r>
                  <a:rPr lang="en-US" sz="2200" dirty="0"/>
                  <a:t>Critical point estimate at </a:t>
                </a:r>
                <a14:m>
                  <m:oMath xmlns:m="http://schemas.openxmlformats.org/officeDocument/2006/math">
                    <m:sSubSup>
                      <m:sSubSupPr>
                        <m:ctrlPr>
                          <a:rPr lang="en-US" sz="2400" i="1" dirty="0" smtClean="0">
                            <a:latin typeface="Cambria Math" panose="02040503050406030204" pitchFamily="18" charset="0"/>
                          </a:rPr>
                        </m:ctrlPr>
                      </m:sSubSupPr>
                      <m:e>
                        <m:r>
                          <a:rPr lang="en-US" sz="2400" b="0" i="1" dirty="0" smtClean="0">
                            <a:latin typeface="Cambria Math" panose="02040503050406030204" pitchFamily="18" charset="0"/>
                          </a:rPr>
                          <m:t>𝑂</m:t>
                        </m:r>
                        <m:r>
                          <a:rPr lang="en-US" sz="2400" b="0" i="1" dirty="0" smtClean="0">
                            <a:latin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𝜇</m:t>
                        </m:r>
                      </m:e>
                      <m:sub>
                        <m:r>
                          <a:rPr lang="en-US" sz="2400" b="0" i="1" dirty="0">
                            <a:latin typeface="Cambria Math" panose="02040503050406030204" pitchFamily="18" charset="0"/>
                          </a:rPr>
                          <m:t>𝐵</m:t>
                        </m:r>
                      </m:sub>
                      <m:sup>
                        <m:r>
                          <a:rPr lang="en-US" sz="2400" b="0" i="1" dirty="0">
                            <a:latin typeface="Cambria Math" panose="02040503050406030204" pitchFamily="18" charset="0"/>
                          </a:rPr>
                          <m:t>2</m:t>
                        </m:r>
                      </m:sup>
                    </m:sSubSup>
                    <m:r>
                      <a:rPr lang="en-US" sz="2400" b="0" i="1" dirty="0" smtClean="0">
                        <a:latin typeface="Cambria Math" panose="02040503050406030204" pitchFamily="18" charset="0"/>
                      </a:rPr>
                      <m:t>)</m:t>
                    </m:r>
                  </m:oMath>
                </a14:m>
                <a:r>
                  <a:rPr lang="en-US" sz="2200" dirty="0"/>
                  <a:t>:</a:t>
                </a:r>
              </a:p>
            </p:txBody>
          </p:sp>
        </mc:Choice>
        <mc:Fallback xmlns="">
          <p:sp>
            <p:nvSpPr>
              <p:cNvPr id="7" name="TextBox 6">
                <a:extLst>
                  <a:ext uri="{FF2B5EF4-FFF2-40B4-BE49-F238E27FC236}">
                    <a16:creationId xmlns:a16="http://schemas.microsoft.com/office/drawing/2014/main" id="{D521B3FC-B884-41C8-6B52-7515390020F2}"/>
                  </a:ext>
                </a:extLst>
              </p:cNvPr>
              <p:cNvSpPr txBox="1">
                <a:spLocks noRot="1" noChangeAspect="1" noMove="1" noResize="1" noEditPoints="1" noAdjustHandles="1" noChangeArrowheads="1" noChangeShapeType="1" noTextEdit="1"/>
              </p:cNvSpPr>
              <p:nvPr/>
            </p:nvSpPr>
            <p:spPr>
              <a:xfrm>
                <a:off x="7071615" y="1226424"/>
                <a:ext cx="4160754" cy="466859"/>
              </a:xfrm>
              <a:prstGeom prst="rect">
                <a:avLst/>
              </a:prstGeom>
              <a:blipFill>
                <a:blip r:embed="rId2"/>
                <a:stretch>
                  <a:fillRect l="-1824"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9C0850-516F-6D6B-0AB9-825C2EDD59C9}"/>
                  </a:ext>
                </a:extLst>
              </p:cNvPr>
              <p:cNvSpPr txBox="1"/>
              <p:nvPr/>
            </p:nvSpPr>
            <p:spPr>
              <a:xfrm>
                <a:off x="6727450" y="1693283"/>
                <a:ext cx="5039841" cy="400110"/>
              </a:xfrm>
              <a:prstGeom prst="rect">
                <a:avLst/>
              </a:prstGeom>
              <a:noFill/>
            </p:spPr>
            <p:txBody>
              <a:bodyPr wrap="none" rtlCol="0">
                <a:spAutoFit/>
              </a:bodyPr>
              <a:lstStyle/>
              <a:p>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𝑐</m:t>
                        </m:r>
                      </m:sub>
                    </m:sSub>
                    <m:r>
                      <a:rPr lang="en-US" sz="2000" b="0" i="1" smtClean="0">
                        <a:solidFill>
                          <a:schemeClr val="tx1"/>
                        </a:solidFill>
                        <a:latin typeface="Cambria Math" panose="02040503050406030204" pitchFamily="18" charset="0"/>
                        <a:ea typeface="Cambria Math" panose="02040503050406030204" pitchFamily="18" charset="0"/>
                      </a:rPr>
                      <m:t>=114±7</m:t>
                    </m:r>
                  </m:oMath>
                </a14:m>
                <a:r>
                  <a:rPr lang="en-US" sz="2000" dirty="0">
                    <a:solidFill>
                      <a:schemeClr val="tx1"/>
                    </a:solidFill>
                  </a:rPr>
                  <a:t> MeV,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𝜇</m:t>
                        </m:r>
                      </m:e>
                      <m:sub>
                        <m:r>
                          <a:rPr lang="en-US" sz="2000" b="0" i="1" smtClean="0">
                            <a:solidFill>
                              <a:schemeClr val="tx1"/>
                            </a:solidFill>
                            <a:latin typeface="Cambria Math" panose="02040503050406030204" pitchFamily="18" charset="0"/>
                          </a:rPr>
                          <m:t>𝐵</m:t>
                        </m:r>
                      </m:sub>
                    </m:sSub>
                    <m:r>
                      <a:rPr lang="en-US" sz="2000" b="0" i="1" smtClean="0">
                        <a:solidFill>
                          <a:schemeClr val="tx1"/>
                        </a:solidFill>
                        <a:latin typeface="Cambria Math" panose="02040503050406030204" pitchFamily="18" charset="0"/>
                      </a:rPr>
                      <m:t>=602</m:t>
                    </m:r>
                    <m:r>
                      <a:rPr lang="en-US" sz="2000" b="0" i="1" smtClean="0">
                        <a:solidFill>
                          <a:schemeClr val="tx1"/>
                        </a:solidFill>
                        <a:latin typeface="Cambria Math" panose="02040503050406030204" pitchFamily="18" charset="0"/>
                        <a:ea typeface="Cambria Math" panose="02040503050406030204" pitchFamily="18" charset="0"/>
                      </a:rPr>
                      <m:t>±62</m:t>
                    </m:r>
                  </m:oMath>
                </a14:m>
                <a:r>
                  <a:rPr lang="en-US" sz="2000" dirty="0">
                    <a:solidFill>
                      <a:schemeClr val="tx1"/>
                    </a:solidFill>
                  </a:rPr>
                  <a:t> MeV</a:t>
                </a:r>
              </a:p>
            </p:txBody>
          </p:sp>
        </mc:Choice>
        <mc:Fallback xmlns="">
          <p:sp>
            <p:nvSpPr>
              <p:cNvPr id="8" name="TextBox 7">
                <a:extLst>
                  <a:ext uri="{FF2B5EF4-FFF2-40B4-BE49-F238E27FC236}">
                    <a16:creationId xmlns:a16="http://schemas.microsoft.com/office/drawing/2014/main" id="{959C0850-516F-6D6B-0AB9-825C2EDD59C9}"/>
                  </a:ext>
                </a:extLst>
              </p:cNvPr>
              <p:cNvSpPr txBox="1">
                <a:spLocks noRot="1" noChangeAspect="1" noMove="1" noResize="1" noEditPoints="1" noAdjustHandles="1" noChangeArrowheads="1" noChangeShapeType="1" noTextEdit="1"/>
              </p:cNvSpPr>
              <p:nvPr/>
            </p:nvSpPr>
            <p:spPr>
              <a:xfrm>
                <a:off x="6727450" y="1693283"/>
                <a:ext cx="5039841" cy="400110"/>
              </a:xfrm>
              <a:prstGeom prst="rect">
                <a:avLst/>
              </a:prstGeom>
              <a:blipFill>
                <a:blip r:embed="rId5"/>
                <a:stretch>
                  <a:fillRect t="-9375" b="-2812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3A39CB9-F268-07A0-0A70-161A151E53BA}"/>
              </a:ext>
            </a:extLst>
          </p:cNvPr>
          <p:cNvPicPr>
            <a:picLocks noChangeAspect="1"/>
          </p:cNvPicPr>
          <p:nvPr/>
        </p:nvPicPr>
        <p:blipFill>
          <a:blip r:embed="rId6"/>
          <a:stretch>
            <a:fillRect/>
          </a:stretch>
        </p:blipFill>
        <p:spPr>
          <a:xfrm>
            <a:off x="232858" y="1556495"/>
            <a:ext cx="5908596" cy="3826226"/>
          </a:xfrm>
          <a:prstGeom prst="rect">
            <a:avLst/>
          </a:prstGeom>
        </p:spPr>
      </p:pic>
      <p:sp>
        <p:nvSpPr>
          <p:cNvPr id="6" name="TextBox 5">
            <a:extLst>
              <a:ext uri="{FF2B5EF4-FFF2-40B4-BE49-F238E27FC236}">
                <a16:creationId xmlns:a16="http://schemas.microsoft.com/office/drawing/2014/main" id="{CD7E20B3-440D-E89B-E916-37A9AB98A3E2}"/>
              </a:ext>
            </a:extLst>
          </p:cNvPr>
          <p:cNvSpPr txBox="1"/>
          <p:nvPr/>
        </p:nvSpPr>
        <p:spPr>
          <a:xfrm>
            <a:off x="6763998" y="2591955"/>
            <a:ext cx="5003293" cy="307777"/>
          </a:xfrm>
          <a:prstGeom prst="rect">
            <a:avLst/>
          </a:prstGeom>
          <a:noFill/>
        </p:spPr>
        <p:txBody>
          <a:bodyPr wrap="none" rtlCol="0">
            <a:spAutoFit/>
          </a:bodyPr>
          <a:lstStyle/>
          <a:p>
            <a:r>
              <a:rPr lang="en-US" sz="1400" dirty="0">
                <a:solidFill>
                  <a:srgbClr val="7030A0"/>
                </a:solidFill>
              </a:rPr>
              <a:t>YLE-1: D.A. Clarke et al. (Bielefeld-Parma), arXiv:2405.10196 </a:t>
            </a:r>
          </a:p>
        </p:txBody>
      </p:sp>
      <p:sp>
        <p:nvSpPr>
          <p:cNvPr id="10" name="TextBox 9">
            <a:extLst>
              <a:ext uri="{FF2B5EF4-FFF2-40B4-BE49-F238E27FC236}">
                <a16:creationId xmlns:a16="http://schemas.microsoft.com/office/drawing/2014/main" id="{6FBF5468-805B-9ABF-F402-F81E030F1310}"/>
              </a:ext>
            </a:extLst>
          </p:cNvPr>
          <p:cNvSpPr txBox="1"/>
          <p:nvPr/>
        </p:nvSpPr>
        <p:spPr>
          <a:xfrm>
            <a:off x="6763997" y="2938107"/>
            <a:ext cx="3411511" cy="307777"/>
          </a:xfrm>
          <a:prstGeom prst="rect">
            <a:avLst/>
          </a:prstGeom>
          <a:noFill/>
        </p:spPr>
        <p:txBody>
          <a:bodyPr wrap="none" rtlCol="0">
            <a:spAutoFit/>
          </a:bodyPr>
          <a:lstStyle/>
          <a:p>
            <a:r>
              <a:rPr lang="en-US" sz="1400" dirty="0">
                <a:solidFill>
                  <a:schemeClr val="bg2">
                    <a:lumMod val="50000"/>
                  </a:schemeClr>
                </a:solidFill>
              </a:rPr>
              <a:t>YLE-2: G. </a:t>
            </a:r>
            <a:r>
              <a:rPr lang="en-US" sz="1400" dirty="0" err="1">
                <a:solidFill>
                  <a:schemeClr val="bg2">
                    <a:lumMod val="50000"/>
                  </a:schemeClr>
                </a:solidFill>
              </a:rPr>
              <a:t>Basar</a:t>
            </a:r>
            <a:r>
              <a:rPr lang="en-US" sz="1400" dirty="0">
                <a:solidFill>
                  <a:schemeClr val="bg2">
                    <a:lumMod val="50000"/>
                  </a:schemeClr>
                </a:solidFill>
              </a:rPr>
              <a:t>, PRC 110, 015203 (2024)</a:t>
            </a:r>
          </a:p>
        </p:txBody>
      </p:sp>
      <p:sp>
        <p:nvSpPr>
          <p:cNvPr id="12" name="TextBox 11">
            <a:extLst>
              <a:ext uri="{FF2B5EF4-FFF2-40B4-BE49-F238E27FC236}">
                <a16:creationId xmlns:a16="http://schemas.microsoft.com/office/drawing/2014/main" id="{761B9AFA-B345-9DB4-906E-B7BC4C2E1026}"/>
              </a:ext>
            </a:extLst>
          </p:cNvPr>
          <p:cNvSpPr txBox="1"/>
          <p:nvPr/>
        </p:nvSpPr>
        <p:spPr>
          <a:xfrm>
            <a:off x="6774157" y="3257189"/>
            <a:ext cx="3446777" cy="307777"/>
          </a:xfrm>
          <a:prstGeom prst="rect">
            <a:avLst/>
          </a:prstGeom>
          <a:noFill/>
        </p:spPr>
        <p:txBody>
          <a:bodyPr wrap="none" rtlCol="0">
            <a:spAutoFit/>
          </a:bodyPr>
          <a:lstStyle/>
          <a:p>
            <a:r>
              <a:rPr lang="en-US" sz="1400" dirty="0">
                <a:solidFill>
                  <a:srgbClr val="92D050"/>
                </a:solidFill>
              </a:rPr>
              <a:t>  BHE: M. </a:t>
            </a:r>
            <a:r>
              <a:rPr lang="en-US" sz="1400" dirty="0" err="1">
                <a:solidFill>
                  <a:srgbClr val="92D050"/>
                </a:solidFill>
              </a:rPr>
              <a:t>Hippert</a:t>
            </a:r>
            <a:r>
              <a:rPr lang="en-US" sz="1400" dirty="0">
                <a:solidFill>
                  <a:srgbClr val="92D050"/>
                </a:solidFill>
              </a:rPr>
              <a:t> et al., arXiv:2309.00579</a:t>
            </a:r>
          </a:p>
        </p:txBody>
      </p:sp>
      <p:sp>
        <p:nvSpPr>
          <p:cNvPr id="13" name="TextBox 12">
            <a:extLst>
              <a:ext uri="{FF2B5EF4-FFF2-40B4-BE49-F238E27FC236}">
                <a16:creationId xmlns:a16="http://schemas.microsoft.com/office/drawing/2014/main" id="{9B9D0007-8FB5-03B1-A05D-916421259A81}"/>
              </a:ext>
            </a:extLst>
          </p:cNvPr>
          <p:cNvSpPr txBox="1"/>
          <p:nvPr/>
        </p:nvSpPr>
        <p:spPr>
          <a:xfrm>
            <a:off x="6794477" y="3564966"/>
            <a:ext cx="3817071" cy="307777"/>
          </a:xfrm>
          <a:prstGeom prst="rect">
            <a:avLst/>
          </a:prstGeom>
          <a:noFill/>
        </p:spPr>
        <p:txBody>
          <a:bodyPr wrap="none" rtlCol="0">
            <a:spAutoFit/>
          </a:bodyPr>
          <a:lstStyle/>
          <a:p>
            <a:r>
              <a:rPr lang="en-US" sz="1400" dirty="0">
                <a:solidFill>
                  <a:srgbClr val="FFA0F3"/>
                </a:solidFill>
              </a:rPr>
              <a:t>  </a:t>
            </a:r>
            <a:r>
              <a:rPr lang="en-US" sz="1400" dirty="0" err="1">
                <a:solidFill>
                  <a:srgbClr val="FFA0F3"/>
                </a:solidFill>
              </a:rPr>
              <a:t>fRG</a:t>
            </a:r>
            <a:r>
              <a:rPr lang="en-US" sz="1400" dirty="0">
                <a:solidFill>
                  <a:srgbClr val="FFA0F3"/>
                </a:solidFill>
              </a:rPr>
              <a:t>: W-J. Fu et al., PRD 101, 054032 (2020)</a:t>
            </a:r>
          </a:p>
        </p:txBody>
      </p:sp>
      <p:sp>
        <p:nvSpPr>
          <p:cNvPr id="14" name="TextBox 13">
            <a:extLst>
              <a:ext uri="{FF2B5EF4-FFF2-40B4-BE49-F238E27FC236}">
                <a16:creationId xmlns:a16="http://schemas.microsoft.com/office/drawing/2014/main" id="{03FA6A7E-EE87-9D02-A6C5-8DB2EBB6B525}"/>
              </a:ext>
            </a:extLst>
          </p:cNvPr>
          <p:cNvSpPr txBox="1"/>
          <p:nvPr/>
        </p:nvSpPr>
        <p:spPr>
          <a:xfrm>
            <a:off x="6794477" y="4175178"/>
            <a:ext cx="4073551" cy="307777"/>
          </a:xfrm>
          <a:prstGeom prst="rect">
            <a:avLst/>
          </a:prstGeom>
          <a:noFill/>
        </p:spPr>
        <p:txBody>
          <a:bodyPr wrap="none" rtlCol="0">
            <a:spAutoFit/>
          </a:bodyPr>
          <a:lstStyle/>
          <a:p>
            <a:r>
              <a:rPr lang="en-US" sz="1400" dirty="0">
                <a:solidFill>
                  <a:srgbClr val="00B0F0"/>
                </a:solidFill>
              </a:rPr>
              <a:t>  DSE: P.J. Gunkel et al., PRD 104, 052022 (2021)</a:t>
            </a:r>
          </a:p>
        </p:txBody>
      </p:sp>
      <p:sp>
        <p:nvSpPr>
          <p:cNvPr id="15" name="TextBox 14">
            <a:extLst>
              <a:ext uri="{FF2B5EF4-FFF2-40B4-BE49-F238E27FC236}">
                <a16:creationId xmlns:a16="http://schemas.microsoft.com/office/drawing/2014/main" id="{7F1C6DE9-30E8-9A1D-13AA-75167D7F5511}"/>
              </a:ext>
            </a:extLst>
          </p:cNvPr>
          <p:cNvSpPr txBox="1"/>
          <p:nvPr/>
        </p:nvSpPr>
        <p:spPr>
          <a:xfrm>
            <a:off x="6824957" y="4480895"/>
            <a:ext cx="3461204" cy="307777"/>
          </a:xfrm>
          <a:prstGeom prst="rect">
            <a:avLst/>
          </a:prstGeom>
          <a:noFill/>
        </p:spPr>
        <p:txBody>
          <a:bodyPr wrap="none" rtlCol="0">
            <a:spAutoFit/>
          </a:bodyPr>
          <a:lstStyle/>
          <a:p>
            <a:r>
              <a:rPr lang="en-US" sz="1400" dirty="0">
                <a:solidFill>
                  <a:schemeClr val="accent4">
                    <a:lumMod val="75000"/>
                  </a:schemeClr>
                </a:solidFill>
              </a:rPr>
              <a:t>  FSS: A. Sorensen et al., arXiv:2405.10278</a:t>
            </a:r>
          </a:p>
        </p:txBody>
      </p:sp>
      <p:sp>
        <p:nvSpPr>
          <p:cNvPr id="16" name="TextBox 15">
            <a:extLst>
              <a:ext uri="{FF2B5EF4-FFF2-40B4-BE49-F238E27FC236}">
                <a16:creationId xmlns:a16="http://schemas.microsoft.com/office/drawing/2014/main" id="{0D296A2C-6086-C969-F7E7-46052B90AD50}"/>
              </a:ext>
            </a:extLst>
          </p:cNvPr>
          <p:cNvSpPr txBox="1"/>
          <p:nvPr/>
        </p:nvSpPr>
        <p:spPr>
          <a:xfrm>
            <a:off x="6713751" y="2143179"/>
            <a:ext cx="3655168" cy="369332"/>
          </a:xfrm>
          <a:prstGeom prst="rect">
            <a:avLst/>
          </a:prstGeom>
          <a:noFill/>
        </p:spPr>
        <p:txBody>
          <a:bodyPr wrap="none" rtlCol="0">
            <a:spAutoFit/>
          </a:bodyPr>
          <a:lstStyle/>
          <a:p>
            <a:r>
              <a:rPr lang="en-US" b="1" dirty="0">
                <a:solidFill>
                  <a:schemeClr val="accent2">
                    <a:lumMod val="75000"/>
                  </a:schemeClr>
                </a:solidFill>
              </a:rPr>
              <a:t>Estimates from recent literature:</a:t>
            </a:r>
          </a:p>
        </p:txBody>
      </p:sp>
      <p:sp>
        <p:nvSpPr>
          <p:cNvPr id="17" name="TextBox 16">
            <a:extLst>
              <a:ext uri="{FF2B5EF4-FFF2-40B4-BE49-F238E27FC236}">
                <a16:creationId xmlns:a16="http://schemas.microsoft.com/office/drawing/2014/main" id="{3C975D3A-8E1A-2774-E6FD-4A4BE7A65569}"/>
              </a:ext>
            </a:extLst>
          </p:cNvPr>
          <p:cNvSpPr txBox="1"/>
          <p:nvPr/>
        </p:nvSpPr>
        <p:spPr>
          <a:xfrm>
            <a:off x="6368908" y="3868078"/>
            <a:ext cx="4341253" cy="307777"/>
          </a:xfrm>
          <a:prstGeom prst="rect">
            <a:avLst/>
          </a:prstGeom>
          <a:noFill/>
        </p:spPr>
        <p:txBody>
          <a:bodyPr wrap="none" rtlCol="0">
            <a:spAutoFit/>
          </a:bodyPr>
          <a:lstStyle/>
          <a:p>
            <a:r>
              <a:rPr lang="en-US" sz="1400" dirty="0">
                <a:solidFill>
                  <a:srgbClr val="C00000"/>
                </a:solidFill>
              </a:rPr>
              <a:t>  DSE/</a:t>
            </a:r>
            <a:r>
              <a:rPr lang="en-US" sz="1400" dirty="0" err="1">
                <a:solidFill>
                  <a:srgbClr val="C00000"/>
                </a:solidFill>
              </a:rPr>
              <a:t>fRG</a:t>
            </a:r>
            <a:r>
              <a:rPr lang="en-US" sz="1400" dirty="0">
                <a:solidFill>
                  <a:srgbClr val="C00000"/>
                </a:solidFill>
              </a:rPr>
              <a:t>: Gao, Pawlowski., PLB 820, 136584 (2021)</a:t>
            </a:r>
          </a:p>
        </p:txBody>
      </p:sp>
      <p:sp>
        <p:nvSpPr>
          <p:cNvPr id="20" name="TextBox 19">
            <a:extLst>
              <a:ext uri="{FF2B5EF4-FFF2-40B4-BE49-F238E27FC236}">
                <a16:creationId xmlns:a16="http://schemas.microsoft.com/office/drawing/2014/main" id="{2426BABB-97D0-D686-6C4E-ECE1340FC3B6}"/>
              </a:ext>
            </a:extLst>
          </p:cNvPr>
          <p:cNvSpPr txBox="1"/>
          <p:nvPr/>
        </p:nvSpPr>
        <p:spPr>
          <a:xfrm>
            <a:off x="303391" y="5447560"/>
            <a:ext cx="9924512" cy="369332"/>
          </a:xfrm>
          <a:prstGeom prst="rect">
            <a:avLst/>
          </a:prstGeom>
          <a:noFill/>
        </p:spPr>
        <p:txBody>
          <a:bodyPr wrap="none" rtlCol="0">
            <a:spAutoFit/>
          </a:bodyPr>
          <a:lstStyle/>
          <a:p>
            <a:r>
              <a:rPr lang="en-US" b="1" dirty="0"/>
              <a:t>Optimist’s view: </a:t>
            </a:r>
            <a:r>
              <a:rPr lang="en-US" dirty="0"/>
              <a:t>Different estimates converge onto the same region because QCD CP is likely there</a:t>
            </a:r>
          </a:p>
        </p:txBody>
      </p:sp>
      <p:sp>
        <p:nvSpPr>
          <p:cNvPr id="21" name="TextBox 20">
            <a:extLst>
              <a:ext uri="{FF2B5EF4-FFF2-40B4-BE49-F238E27FC236}">
                <a16:creationId xmlns:a16="http://schemas.microsoft.com/office/drawing/2014/main" id="{32AAD340-E3FD-48CA-2A22-674AA53D9887}"/>
              </a:ext>
            </a:extLst>
          </p:cNvPr>
          <p:cNvSpPr txBox="1"/>
          <p:nvPr/>
        </p:nvSpPr>
        <p:spPr>
          <a:xfrm>
            <a:off x="232859" y="5826646"/>
            <a:ext cx="11772775" cy="369332"/>
          </a:xfrm>
          <a:prstGeom prst="rect">
            <a:avLst/>
          </a:prstGeom>
          <a:noFill/>
        </p:spPr>
        <p:txBody>
          <a:bodyPr wrap="none" rtlCol="0">
            <a:spAutoFit/>
          </a:bodyPr>
          <a:lstStyle/>
          <a:p>
            <a:r>
              <a:rPr lang="en-US" b="1" dirty="0"/>
              <a:t>Pessimist’s view: </a:t>
            </a:r>
            <a:r>
              <a:rPr lang="en-US" dirty="0"/>
              <a:t>Different estimates converge onto the same region because it’s the closest not yet ruled out by LQCD</a:t>
            </a:r>
          </a:p>
        </p:txBody>
      </p:sp>
      <p:sp>
        <p:nvSpPr>
          <p:cNvPr id="23" name="TextBox 22">
            <a:extLst>
              <a:ext uri="{FF2B5EF4-FFF2-40B4-BE49-F238E27FC236}">
                <a16:creationId xmlns:a16="http://schemas.microsoft.com/office/drawing/2014/main" id="{16113E8F-EFDA-4222-66F6-33C01A73B957}"/>
              </a:ext>
            </a:extLst>
          </p:cNvPr>
          <p:cNvSpPr txBox="1"/>
          <p:nvPr/>
        </p:nvSpPr>
        <p:spPr>
          <a:xfrm>
            <a:off x="232858" y="6299839"/>
            <a:ext cx="9658211" cy="369332"/>
          </a:xfrm>
          <a:prstGeom prst="rect">
            <a:avLst/>
          </a:prstGeom>
          <a:noFill/>
        </p:spPr>
        <p:txBody>
          <a:bodyPr wrap="square">
            <a:spAutoFit/>
          </a:bodyPr>
          <a:lstStyle/>
          <a:p>
            <a:pPr algn="just">
              <a:spcAft>
                <a:spcPts val="600"/>
              </a:spcAft>
              <a:buClr>
                <a:srgbClr val="0808FF"/>
              </a:buClr>
            </a:pPr>
            <a:r>
              <a:rPr lang="en-US" sz="1800" dirty="0"/>
              <a:t>Can be tested in laboratory with </a:t>
            </a:r>
            <a:r>
              <a:rPr lang="en-US" sz="1800" b="1" dirty="0"/>
              <a:t>heavy-ion collisions</a:t>
            </a:r>
            <a:endParaRPr lang="en-US" sz="1800" dirty="0"/>
          </a:p>
        </p:txBody>
      </p:sp>
      <p:pic>
        <p:nvPicPr>
          <p:cNvPr id="9" name="Picture 8" descr="UH Signature - University of Houston">
            <a:extLst>
              <a:ext uri="{FF2B5EF4-FFF2-40B4-BE49-F238E27FC236}">
                <a16:creationId xmlns:a16="http://schemas.microsoft.com/office/drawing/2014/main" id="{FAD15ABD-C737-A1F5-D804-6DF9CBAC2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07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Critical point and fluctuations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27</a:t>
            </a:r>
          </a:p>
        </p:txBody>
      </p:sp>
      <p:pic>
        <p:nvPicPr>
          <p:cNvPr id="1026" name="Picture 2" descr="Figure 2 from Correlation Probes of a QCD Critical Point | Semantic Scholar">
            <a:extLst>
              <a:ext uri="{FF2B5EF4-FFF2-40B4-BE49-F238E27FC236}">
                <a16:creationId xmlns:a16="http://schemas.microsoft.com/office/drawing/2014/main" id="{DD20844C-9142-47CA-99A6-4D26F2229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472"/>
          <a:stretch/>
        </p:blipFill>
        <p:spPr bwMode="auto">
          <a:xfrm>
            <a:off x="2924783" y="2284500"/>
            <a:ext cx="6342434" cy="36518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3A05EE-9DA3-4AB3-B7BC-241D2158C649}"/>
              </a:ext>
            </a:extLst>
          </p:cNvPr>
          <p:cNvSpPr txBox="1"/>
          <p:nvPr/>
        </p:nvSpPr>
        <p:spPr>
          <a:xfrm>
            <a:off x="1297921" y="1215893"/>
            <a:ext cx="6138303" cy="400110"/>
          </a:xfrm>
          <a:prstGeom prst="rect">
            <a:avLst/>
          </a:prstGeom>
          <a:noFill/>
        </p:spPr>
        <p:txBody>
          <a:bodyPr wrap="square" rtlCol="0">
            <a:spAutoFit/>
          </a:bodyPr>
          <a:lstStyle/>
          <a:p>
            <a:r>
              <a:rPr lang="en-US" sz="2000" dirty="0"/>
              <a:t>Density fluctuations at macroscopic length scales</a:t>
            </a:r>
          </a:p>
        </p:txBody>
      </p:sp>
      <p:sp>
        <p:nvSpPr>
          <p:cNvPr id="17" name="TextBox 16">
            <a:extLst>
              <a:ext uri="{FF2B5EF4-FFF2-40B4-BE49-F238E27FC236}">
                <a16:creationId xmlns:a16="http://schemas.microsoft.com/office/drawing/2014/main" id="{3A08FA9C-E3DA-4E5C-B068-7BAC204ECEDE}"/>
              </a:ext>
            </a:extLst>
          </p:cNvPr>
          <p:cNvSpPr txBox="1"/>
          <p:nvPr/>
        </p:nvSpPr>
        <p:spPr>
          <a:xfrm>
            <a:off x="1297921" y="1800304"/>
            <a:ext cx="6138303" cy="400110"/>
          </a:xfrm>
          <a:prstGeom prst="rect">
            <a:avLst/>
          </a:prstGeom>
          <a:noFill/>
        </p:spPr>
        <p:txBody>
          <a:bodyPr wrap="square" rtlCol="0">
            <a:spAutoFit/>
          </a:bodyPr>
          <a:lstStyle/>
          <a:p>
            <a:r>
              <a:rPr lang="en-US" sz="2000" dirty="0"/>
              <a:t>Critical opalescence</a:t>
            </a:r>
          </a:p>
        </p:txBody>
      </p:sp>
      <p:sp>
        <p:nvSpPr>
          <p:cNvPr id="7" name="TextBox 6">
            <a:extLst>
              <a:ext uri="{FF2B5EF4-FFF2-40B4-BE49-F238E27FC236}">
                <a16:creationId xmlns:a16="http://schemas.microsoft.com/office/drawing/2014/main" id="{6C695752-F7C9-44DE-9BE5-35B2E91ACC34}"/>
              </a:ext>
            </a:extLst>
          </p:cNvPr>
          <p:cNvSpPr txBox="1"/>
          <p:nvPr/>
        </p:nvSpPr>
        <p:spPr>
          <a:xfrm>
            <a:off x="1297920" y="6237417"/>
            <a:ext cx="6138303" cy="400110"/>
          </a:xfrm>
          <a:prstGeom prst="rect">
            <a:avLst/>
          </a:prstGeom>
          <a:noFill/>
        </p:spPr>
        <p:txBody>
          <a:bodyPr wrap="square" rtlCol="0">
            <a:spAutoFit/>
          </a:bodyPr>
          <a:lstStyle/>
          <a:p>
            <a:r>
              <a:rPr lang="en-US" sz="2000" dirty="0"/>
              <a:t>Unfortunately, we cannot do this in heavy-ion collisions</a:t>
            </a:r>
          </a:p>
        </p:txBody>
      </p:sp>
      <p:pic>
        <p:nvPicPr>
          <p:cNvPr id="3" name="Picture 2" descr="UH Signature - University of Houston">
            <a:extLst>
              <a:ext uri="{FF2B5EF4-FFF2-40B4-BE49-F238E27FC236}">
                <a16:creationId xmlns:a16="http://schemas.microsoft.com/office/drawing/2014/main" id="{5D444E8E-C310-8251-5A2E-286A02DFB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B2F6-0676-877D-5B8A-C8F101DEF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34FA6-B336-B54F-67D2-10A4EEA501F0}"/>
              </a:ext>
            </a:extLst>
          </p:cNvPr>
          <p:cNvSpPr>
            <a:spLocks noGrp="1"/>
          </p:cNvSpPr>
          <p:nvPr>
            <p:ph type="title"/>
          </p:nvPr>
        </p:nvSpPr>
        <p:spPr/>
        <p:txBody>
          <a:bodyPr/>
          <a:lstStyle/>
          <a:p>
            <a:r>
              <a:rPr lang="en-US" dirty="0"/>
              <a:t>Extreme states of matter</a:t>
            </a:r>
            <a:endParaRPr lang="uk-UA" dirty="0"/>
          </a:p>
        </p:txBody>
      </p:sp>
      <p:sp>
        <p:nvSpPr>
          <p:cNvPr id="8" name="Text Placeholder 7">
            <a:extLst>
              <a:ext uri="{FF2B5EF4-FFF2-40B4-BE49-F238E27FC236}">
                <a16:creationId xmlns:a16="http://schemas.microsoft.com/office/drawing/2014/main" id="{E5722D5B-D230-540E-2F87-1D75B5F4B201}"/>
              </a:ext>
            </a:extLst>
          </p:cNvPr>
          <p:cNvSpPr>
            <a:spLocks noGrp="1"/>
          </p:cNvSpPr>
          <p:nvPr>
            <p:ph type="body" sz="quarter" idx="12"/>
          </p:nvPr>
        </p:nvSpPr>
        <p:spPr/>
        <p:txBody>
          <a:bodyPr/>
          <a:lstStyle/>
          <a:p>
            <a:r>
              <a:rPr lang="en-US" dirty="0"/>
              <a:t>3</a:t>
            </a:r>
          </a:p>
        </p:txBody>
      </p:sp>
      <p:pic>
        <p:nvPicPr>
          <p:cNvPr id="14" name="Picture 13">
            <a:extLst>
              <a:ext uri="{FF2B5EF4-FFF2-40B4-BE49-F238E27FC236}">
                <a16:creationId xmlns:a16="http://schemas.microsoft.com/office/drawing/2014/main" id="{69B33E5E-1A83-D5ED-5FD3-CCA31F14B1E7}"/>
              </a:ext>
            </a:extLst>
          </p:cNvPr>
          <p:cNvPicPr>
            <a:picLocks noChangeAspect="1"/>
          </p:cNvPicPr>
          <p:nvPr/>
        </p:nvPicPr>
        <p:blipFill>
          <a:blip r:embed="rId3"/>
          <a:stretch>
            <a:fillRect/>
          </a:stretch>
        </p:blipFill>
        <p:spPr>
          <a:xfrm>
            <a:off x="2328635" y="1696468"/>
            <a:ext cx="7947480" cy="4605761"/>
          </a:xfrm>
          <a:prstGeom prst="rect">
            <a:avLst/>
          </a:prstGeom>
        </p:spPr>
      </p:pic>
      <p:pic>
        <p:nvPicPr>
          <p:cNvPr id="15" name="Picture 14">
            <a:extLst>
              <a:ext uri="{FF2B5EF4-FFF2-40B4-BE49-F238E27FC236}">
                <a16:creationId xmlns:a16="http://schemas.microsoft.com/office/drawing/2014/main" id="{089400F7-7C38-8A47-EE63-C89C64E6710E}"/>
              </a:ext>
            </a:extLst>
          </p:cNvPr>
          <p:cNvPicPr>
            <a:picLocks noChangeAspect="1"/>
          </p:cNvPicPr>
          <p:nvPr/>
        </p:nvPicPr>
        <p:blipFill>
          <a:blip r:embed="rId4"/>
          <a:stretch>
            <a:fillRect/>
          </a:stretch>
        </p:blipFill>
        <p:spPr>
          <a:xfrm>
            <a:off x="1110238" y="5565459"/>
            <a:ext cx="1993900" cy="1066800"/>
          </a:xfrm>
          <a:prstGeom prst="rect">
            <a:avLst/>
          </a:prstGeom>
        </p:spPr>
      </p:pic>
      <p:pic>
        <p:nvPicPr>
          <p:cNvPr id="17" name="Picture 16">
            <a:extLst>
              <a:ext uri="{FF2B5EF4-FFF2-40B4-BE49-F238E27FC236}">
                <a16:creationId xmlns:a16="http://schemas.microsoft.com/office/drawing/2014/main" id="{D1DCF12A-CBAF-1E7E-A06F-33D89EC3093F}"/>
              </a:ext>
            </a:extLst>
          </p:cNvPr>
          <p:cNvPicPr>
            <a:picLocks noChangeAspect="1"/>
          </p:cNvPicPr>
          <p:nvPr/>
        </p:nvPicPr>
        <p:blipFill>
          <a:blip r:embed="rId5"/>
          <a:stretch>
            <a:fillRect/>
          </a:stretch>
        </p:blipFill>
        <p:spPr>
          <a:xfrm>
            <a:off x="494182" y="1124194"/>
            <a:ext cx="2514600" cy="1447800"/>
          </a:xfrm>
          <a:prstGeom prst="rect">
            <a:avLst/>
          </a:prstGeom>
        </p:spPr>
      </p:pic>
      <p:sp>
        <p:nvSpPr>
          <p:cNvPr id="20" name="Rectangle 19">
            <a:extLst>
              <a:ext uri="{FF2B5EF4-FFF2-40B4-BE49-F238E27FC236}">
                <a16:creationId xmlns:a16="http://schemas.microsoft.com/office/drawing/2014/main" id="{37CC2BE0-378E-6732-871C-BC427563EF75}"/>
              </a:ext>
            </a:extLst>
          </p:cNvPr>
          <p:cNvSpPr/>
          <p:nvPr/>
        </p:nvSpPr>
        <p:spPr>
          <a:xfrm>
            <a:off x="9221107" y="5095370"/>
            <a:ext cx="1284515" cy="8628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48020FFB-D243-A6DB-402B-5376D086DA83}"/>
              </a:ext>
            </a:extLst>
          </p:cNvPr>
          <p:cNvSpPr txBox="1"/>
          <p:nvPr/>
        </p:nvSpPr>
        <p:spPr>
          <a:xfrm>
            <a:off x="8893022" y="5225173"/>
            <a:ext cx="774571" cy="430887"/>
          </a:xfrm>
          <a:prstGeom prst="rect">
            <a:avLst/>
          </a:prstGeom>
          <a:solidFill>
            <a:schemeClr val="bg1"/>
          </a:solidFill>
        </p:spPr>
        <p:txBody>
          <a:bodyPr wrap="none" rtlCol="0">
            <a:spAutoFit/>
          </a:bodyPr>
          <a:lstStyle/>
          <a:p>
            <a:r>
              <a:rPr lang="en-US" sz="2200" dirty="0"/>
              <a:t>log p</a:t>
            </a:r>
          </a:p>
        </p:txBody>
      </p:sp>
      <p:sp>
        <p:nvSpPr>
          <p:cNvPr id="21" name="Rectangle 20">
            <a:extLst>
              <a:ext uri="{FF2B5EF4-FFF2-40B4-BE49-F238E27FC236}">
                <a16:creationId xmlns:a16="http://schemas.microsoft.com/office/drawing/2014/main" id="{3C666012-7F72-2FEF-2BDD-7CDF1DB21304}"/>
              </a:ext>
            </a:extLst>
          </p:cNvPr>
          <p:cNvSpPr/>
          <p:nvPr/>
        </p:nvSpPr>
        <p:spPr>
          <a:xfrm>
            <a:off x="2107188" y="1696468"/>
            <a:ext cx="1191183" cy="69838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BBFABFB3-7B22-3B6B-0A0B-B7B873A41D50}"/>
              </a:ext>
            </a:extLst>
          </p:cNvPr>
          <p:cNvSpPr txBox="1"/>
          <p:nvPr/>
        </p:nvSpPr>
        <p:spPr>
          <a:xfrm>
            <a:off x="2409170" y="1858392"/>
            <a:ext cx="821059" cy="430887"/>
          </a:xfrm>
          <a:prstGeom prst="rect">
            <a:avLst/>
          </a:prstGeom>
          <a:solidFill>
            <a:schemeClr val="bg1"/>
          </a:solidFill>
        </p:spPr>
        <p:txBody>
          <a:bodyPr wrap="none" rtlCol="0">
            <a:spAutoFit/>
          </a:bodyPr>
          <a:lstStyle/>
          <a:p>
            <a:r>
              <a:rPr lang="en-US" sz="2200" dirty="0"/>
              <a:t>log T</a:t>
            </a:r>
          </a:p>
        </p:txBody>
      </p:sp>
      <p:sp>
        <p:nvSpPr>
          <p:cNvPr id="24" name="TextBox 23">
            <a:extLst>
              <a:ext uri="{FF2B5EF4-FFF2-40B4-BE49-F238E27FC236}">
                <a16:creationId xmlns:a16="http://schemas.microsoft.com/office/drawing/2014/main" id="{48A1C2C6-1C5F-4513-9FB2-C0CF311D6A39}"/>
              </a:ext>
            </a:extLst>
          </p:cNvPr>
          <p:cNvSpPr txBox="1"/>
          <p:nvPr/>
        </p:nvSpPr>
        <p:spPr>
          <a:xfrm>
            <a:off x="478332" y="3603297"/>
            <a:ext cx="1739579" cy="369332"/>
          </a:xfrm>
          <a:prstGeom prst="rect">
            <a:avLst/>
          </a:prstGeom>
          <a:noFill/>
        </p:spPr>
        <p:txBody>
          <a:bodyPr wrap="none" rtlCol="0">
            <a:spAutoFit/>
          </a:bodyPr>
          <a:lstStyle/>
          <a:p>
            <a:r>
              <a:rPr lang="en-US" dirty="0"/>
              <a:t>1 MeV ~ 10</a:t>
            </a:r>
            <a:r>
              <a:rPr lang="en-US" baseline="30000" dirty="0"/>
              <a:t>10</a:t>
            </a:r>
            <a:r>
              <a:rPr lang="en-US" dirty="0"/>
              <a:t> K</a:t>
            </a:r>
          </a:p>
        </p:txBody>
      </p:sp>
      <p:pic>
        <p:nvPicPr>
          <p:cNvPr id="3" name="Picture 6" descr="Atomic and Nuclear Physics | Definition &amp;amp; Applications | nuclear-power.com">
            <a:extLst>
              <a:ext uri="{FF2B5EF4-FFF2-40B4-BE49-F238E27FC236}">
                <a16:creationId xmlns:a16="http://schemas.microsoft.com/office/drawing/2014/main" id="{8441B4D5-7876-0A52-43D0-CB02E2D79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375" y="1124194"/>
            <a:ext cx="1589226" cy="699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ransparent Bic Lighter Png - Fire In Hand Png, Png Download - kindpng">
            <a:extLst>
              <a:ext uri="{FF2B5EF4-FFF2-40B4-BE49-F238E27FC236}">
                <a16:creationId xmlns:a16="http://schemas.microsoft.com/office/drawing/2014/main" id="{DE6F2FBB-2EFB-0638-2156-BE68B9104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682" y="1858392"/>
            <a:ext cx="531963" cy="628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H Signature - University of Houston">
            <a:extLst>
              <a:ext uri="{FF2B5EF4-FFF2-40B4-BE49-F238E27FC236}">
                <a16:creationId xmlns:a16="http://schemas.microsoft.com/office/drawing/2014/main" id="{F9C4F941-EC1F-B5C2-667E-9F950C7231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85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Event-by-event fluctuations and statistical mechanics</a:t>
            </a:r>
            <a:endParaRPr lang="uk-UA" dirty="0"/>
          </a:p>
        </p:txBody>
      </p:sp>
      <p:sp>
        <p:nvSpPr>
          <p:cNvPr id="11" name="Rectangle 10">
            <a:extLst>
              <a:ext uri="{FF2B5EF4-FFF2-40B4-BE49-F238E27FC236}">
                <a16:creationId xmlns:a16="http://schemas.microsoft.com/office/drawing/2014/main" id="{5F73CA0E-C752-4882-926F-DAB7AE6A468B}"/>
              </a:ext>
            </a:extLst>
          </p:cNvPr>
          <p:cNvSpPr/>
          <p:nvPr/>
        </p:nvSpPr>
        <p:spPr>
          <a:xfrm>
            <a:off x="745581" y="1150464"/>
            <a:ext cx="3947444" cy="400110"/>
          </a:xfrm>
          <a:prstGeom prst="rect">
            <a:avLst/>
          </a:prstGeom>
        </p:spPr>
        <p:txBody>
          <a:bodyPr wrap="square">
            <a:spAutoFit/>
          </a:bodyPr>
          <a:lstStyle/>
          <a:p>
            <a:pPr algn="just"/>
            <a:r>
              <a:rPr lang="en-US" sz="2000" dirty="0"/>
              <a:t>Consider a fluctuating number </a:t>
            </a:r>
            <a:r>
              <a:rPr lang="en-US" sz="2000" i="1" dirty="0"/>
              <a:t>N</a:t>
            </a:r>
            <a:endParaRPr lang="uk-UA" sz="2000" i="1" dirty="0">
              <a:solidFill>
                <a:srgbClr val="FF0000"/>
              </a:solidFill>
            </a:endParaRPr>
          </a:p>
        </p:txBody>
      </p:sp>
      <p:grpSp>
        <p:nvGrpSpPr>
          <p:cNvPr id="3" name="Group 2">
            <a:extLst>
              <a:ext uri="{FF2B5EF4-FFF2-40B4-BE49-F238E27FC236}">
                <a16:creationId xmlns:a16="http://schemas.microsoft.com/office/drawing/2014/main" id="{908DB276-6F76-486C-9908-585A3C95D1F0}"/>
              </a:ext>
            </a:extLst>
          </p:cNvPr>
          <p:cNvGrpSpPr/>
          <p:nvPr/>
        </p:nvGrpSpPr>
        <p:grpSpPr>
          <a:xfrm>
            <a:off x="745579" y="1713230"/>
            <a:ext cx="8588188" cy="2161396"/>
            <a:chOff x="745580" y="1919984"/>
            <a:chExt cx="8588188" cy="2161396"/>
          </a:xfrm>
        </p:grpSpPr>
        <p:sp>
          <p:nvSpPr>
            <p:cNvPr id="14" name="Rectangle 13">
              <a:extLst>
                <a:ext uri="{FF2B5EF4-FFF2-40B4-BE49-F238E27FC236}">
                  <a16:creationId xmlns:a16="http://schemas.microsoft.com/office/drawing/2014/main" id="{31FA4EB7-2A5C-4EF5-941B-E52D6132BC00}"/>
                </a:ext>
              </a:extLst>
            </p:cNvPr>
            <p:cNvSpPr/>
            <p:nvPr/>
          </p:nvSpPr>
          <p:spPr>
            <a:xfrm>
              <a:off x="745581" y="1919984"/>
              <a:ext cx="8588187" cy="369332"/>
            </a:xfrm>
            <a:prstGeom prst="rect">
              <a:avLst/>
            </a:prstGeom>
          </p:spPr>
          <p:txBody>
            <a:bodyPr wrap="square">
              <a:spAutoFit/>
            </a:bodyPr>
            <a:lstStyle/>
            <a:p>
              <a:pPr algn="just"/>
              <a:r>
                <a:rPr lang="en-US" i="1" dirty="0"/>
                <a:t>Cumulants:  </a:t>
              </a:r>
              <a:r>
                <a:rPr lang="en-US" dirty="0"/>
                <a:t> </a:t>
              </a:r>
              <a:endParaRPr lang="uk-UA" dirty="0">
                <a:solidFill>
                  <a:srgbClr val="FF0000"/>
                </a:solidFill>
              </a:endParaRPr>
            </a:p>
          </p:txBody>
        </p:sp>
        <p:sp>
          <p:nvSpPr>
            <p:cNvPr id="17" name="Rectangle 16">
              <a:extLst>
                <a:ext uri="{FF2B5EF4-FFF2-40B4-BE49-F238E27FC236}">
                  <a16:creationId xmlns:a16="http://schemas.microsoft.com/office/drawing/2014/main" id="{FC4C1D2C-4825-477D-9EDA-28540D898E97}"/>
                </a:ext>
              </a:extLst>
            </p:cNvPr>
            <p:cNvSpPr/>
            <p:nvPr/>
          </p:nvSpPr>
          <p:spPr>
            <a:xfrm>
              <a:off x="745581" y="2673869"/>
              <a:ext cx="8588187" cy="369332"/>
            </a:xfrm>
            <a:prstGeom prst="rect">
              <a:avLst/>
            </a:prstGeom>
          </p:spPr>
          <p:txBody>
            <a:bodyPr wrap="square">
              <a:spAutoFit/>
            </a:bodyPr>
            <a:lstStyle/>
            <a:p>
              <a:pPr algn="just"/>
              <a:r>
                <a:rPr lang="en-US" i="1" dirty="0"/>
                <a:t>variance						      				</a:t>
              </a:r>
              <a:r>
                <a:rPr lang="en-US" dirty="0"/>
                <a:t>width</a:t>
              </a:r>
              <a:r>
                <a:rPr lang="en-US" i="1" dirty="0"/>
                <a:t>   </a:t>
              </a:r>
              <a:r>
                <a:rPr lang="en-US" dirty="0"/>
                <a:t> </a:t>
              </a:r>
              <a:endParaRPr lang="uk-UA" dirty="0">
                <a:solidFill>
                  <a:srgbClr val="FF0000"/>
                </a:solidFill>
              </a:endParaRPr>
            </a:p>
          </p:txBody>
        </p:sp>
        <p:sp>
          <p:nvSpPr>
            <p:cNvPr id="20" name="Rectangle 19">
              <a:extLst>
                <a:ext uri="{FF2B5EF4-FFF2-40B4-BE49-F238E27FC236}">
                  <a16:creationId xmlns:a16="http://schemas.microsoft.com/office/drawing/2014/main" id="{E1AB6FCF-59FC-491C-9284-C1C1600259CD}"/>
                </a:ext>
              </a:extLst>
            </p:cNvPr>
            <p:cNvSpPr/>
            <p:nvPr/>
          </p:nvSpPr>
          <p:spPr>
            <a:xfrm>
              <a:off x="745580" y="3184933"/>
              <a:ext cx="8588187" cy="369332"/>
            </a:xfrm>
            <a:prstGeom prst="rect">
              <a:avLst/>
            </a:prstGeom>
          </p:spPr>
          <p:txBody>
            <a:bodyPr wrap="square">
              <a:spAutoFit/>
            </a:bodyPr>
            <a:lstStyle/>
            <a:p>
              <a:pPr algn="just"/>
              <a:r>
                <a:rPr lang="en-US" i="1" dirty="0"/>
                <a:t>skewness						      				</a:t>
              </a:r>
              <a:r>
                <a:rPr lang="en-US" dirty="0"/>
                <a:t>asymmetry</a:t>
              </a:r>
              <a:r>
                <a:rPr lang="en-US" i="1" dirty="0"/>
                <a:t>   </a:t>
              </a:r>
              <a:r>
                <a:rPr lang="en-US" dirty="0"/>
                <a:t> </a:t>
              </a:r>
              <a:endParaRPr lang="uk-UA" dirty="0">
                <a:solidFill>
                  <a:srgbClr val="FF0000"/>
                </a:solidFill>
              </a:endParaRPr>
            </a:p>
          </p:txBody>
        </p:sp>
        <p:sp>
          <p:nvSpPr>
            <p:cNvPr id="23" name="Rectangle 22">
              <a:extLst>
                <a:ext uri="{FF2B5EF4-FFF2-40B4-BE49-F238E27FC236}">
                  <a16:creationId xmlns:a16="http://schemas.microsoft.com/office/drawing/2014/main" id="{BF5041CA-2433-41BC-83BD-6B90FCA8A40F}"/>
                </a:ext>
              </a:extLst>
            </p:cNvPr>
            <p:cNvSpPr/>
            <p:nvPr/>
          </p:nvSpPr>
          <p:spPr>
            <a:xfrm>
              <a:off x="745580" y="3712048"/>
              <a:ext cx="8588187" cy="369332"/>
            </a:xfrm>
            <a:prstGeom prst="rect">
              <a:avLst/>
            </a:prstGeom>
          </p:spPr>
          <p:txBody>
            <a:bodyPr wrap="square">
              <a:spAutoFit/>
            </a:bodyPr>
            <a:lstStyle/>
            <a:p>
              <a:pPr algn="just"/>
              <a:r>
                <a:rPr lang="en-US" i="1" dirty="0"/>
                <a:t>kurtosis						      				</a:t>
              </a:r>
              <a:r>
                <a:rPr lang="en-US" dirty="0"/>
                <a:t>peak shape</a:t>
              </a:r>
              <a:r>
                <a:rPr lang="en-US" i="1" dirty="0"/>
                <a:t>   </a:t>
              </a:r>
              <a:r>
                <a:rPr lang="en-US" dirty="0"/>
                <a:t> </a:t>
              </a:r>
              <a:endParaRPr lang="uk-UA" dirty="0">
                <a:solidFill>
                  <a:srgbClr val="FF0000"/>
                </a:solidFill>
              </a:endParaRPr>
            </a:p>
          </p:txBody>
        </p:sp>
        <p:pic>
          <p:nvPicPr>
            <p:cNvPr id="25" name="Graphic 24">
              <a:extLst>
                <a:ext uri="{FF2B5EF4-FFF2-40B4-BE49-F238E27FC236}">
                  <a16:creationId xmlns:a16="http://schemas.microsoft.com/office/drawing/2014/main" id="{3D69C210-251C-4DC9-8FDD-7A7D79D62B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3828" y="3774614"/>
              <a:ext cx="2583000" cy="252000"/>
            </a:xfrm>
            <a:prstGeom prst="rect">
              <a:avLst/>
            </a:prstGeom>
          </p:spPr>
        </p:pic>
        <p:pic>
          <p:nvPicPr>
            <p:cNvPr id="27" name="Graphic 26">
              <a:extLst>
                <a:ext uri="{FF2B5EF4-FFF2-40B4-BE49-F238E27FC236}">
                  <a16:creationId xmlns:a16="http://schemas.microsoft.com/office/drawing/2014/main" id="{BF3E935E-9EC2-49A2-B707-594C100018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3828" y="3243599"/>
              <a:ext cx="1310400" cy="252000"/>
            </a:xfrm>
            <a:prstGeom prst="rect">
              <a:avLst/>
            </a:prstGeom>
          </p:spPr>
        </p:pic>
        <p:pic>
          <p:nvPicPr>
            <p:cNvPr id="29" name="Graphic 28">
              <a:extLst>
                <a:ext uri="{FF2B5EF4-FFF2-40B4-BE49-F238E27FC236}">
                  <a16:creationId xmlns:a16="http://schemas.microsoft.com/office/drawing/2014/main" id="{BAE4C22F-C800-41C6-BA8E-9079D8CAD4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9284" y="2728042"/>
              <a:ext cx="1827000" cy="252000"/>
            </a:xfrm>
            <a:prstGeom prst="rect">
              <a:avLst/>
            </a:prstGeom>
          </p:spPr>
        </p:pic>
        <p:pic>
          <p:nvPicPr>
            <p:cNvPr id="32" name="Picture 31">
              <a:extLst>
                <a:ext uri="{FF2B5EF4-FFF2-40B4-BE49-F238E27FC236}">
                  <a16:creationId xmlns:a16="http://schemas.microsoft.com/office/drawing/2014/main" id="{613C7432-3F98-46FD-92BD-CB5C8586FA49}"/>
                </a:ext>
              </a:extLst>
            </p:cNvPr>
            <p:cNvPicPr>
              <a:picLocks noChangeAspect="1"/>
            </p:cNvPicPr>
            <p:nvPr/>
          </p:nvPicPr>
          <p:blipFill>
            <a:blip r:embed="rId8"/>
            <a:stretch>
              <a:fillRect/>
            </a:stretch>
          </p:blipFill>
          <p:spPr>
            <a:xfrm>
              <a:off x="5400591" y="2669376"/>
              <a:ext cx="717817" cy="369333"/>
            </a:xfrm>
            <a:prstGeom prst="rect">
              <a:avLst/>
            </a:prstGeom>
          </p:spPr>
        </p:pic>
        <p:pic>
          <p:nvPicPr>
            <p:cNvPr id="33" name="Picture 32">
              <a:extLst>
                <a:ext uri="{FF2B5EF4-FFF2-40B4-BE49-F238E27FC236}">
                  <a16:creationId xmlns:a16="http://schemas.microsoft.com/office/drawing/2014/main" id="{0D8BCFF9-CE55-4C96-A815-00EAA0215B73}"/>
                </a:ext>
              </a:extLst>
            </p:cNvPr>
            <p:cNvPicPr>
              <a:picLocks noChangeAspect="1"/>
            </p:cNvPicPr>
            <p:nvPr/>
          </p:nvPicPr>
          <p:blipFill>
            <a:blip r:embed="rId9"/>
            <a:stretch>
              <a:fillRect/>
            </a:stretch>
          </p:blipFill>
          <p:spPr>
            <a:xfrm>
              <a:off x="5400591" y="3185007"/>
              <a:ext cx="850227" cy="369259"/>
            </a:xfrm>
            <a:prstGeom prst="rect">
              <a:avLst/>
            </a:prstGeom>
          </p:spPr>
        </p:pic>
        <p:pic>
          <p:nvPicPr>
            <p:cNvPr id="34" name="Picture 33">
              <a:extLst>
                <a:ext uri="{FF2B5EF4-FFF2-40B4-BE49-F238E27FC236}">
                  <a16:creationId xmlns:a16="http://schemas.microsoft.com/office/drawing/2014/main" id="{5503217C-58C7-42E4-AE23-91C64A84296A}"/>
                </a:ext>
              </a:extLst>
            </p:cNvPr>
            <p:cNvPicPr>
              <a:picLocks noChangeAspect="1"/>
            </p:cNvPicPr>
            <p:nvPr/>
          </p:nvPicPr>
          <p:blipFill>
            <a:blip r:embed="rId10"/>
            <a:stretch>
              <a:fillRect/>
            </a:stretch>
          </p:blipFill>
          <p:spPr>
            <a:xfrm>
              <a:off x="5400591" y="3792426"/>
              <a:ext cx="831693" cy="218320"/>
            </a:xfrm>
            <a:prstGeom prst="rect">
              <a:avLst/>
            </a:prstGeom>
          </p:spPr>
        </p:pic>
      </p:grpSp>
      <p:sp>
        <p:nvSpPr>
          <p:cNvPr id="35" name="Rectangle 34">
            <a:extLst>
              <a:ext uri="{FF2B5EF4-FFF2-40B4-BE49-F238E27FC236}">
                <a16:creationId xmlns:a16="http://schemas.microsoft.com/office/drawing/2014/main" id="{FD1507F4-1069-43FB-B8D3-95E303A69E5A}"/>
              </a:ext>
            </a:extLst>
          </p:cNvPr>
          <p:cNvSpPr/>
          <p:nvPr/>
        </p:nvSpPr>
        <p:spPr>
          <a:xfrm>
            <a:off x="691925" y="5126497"/>
            <a:ext cx="3083803" cy="400110"/>
          </a:xfrm>
          <a:prstGeom prst="rect">
            <a:avLst/>
          </a:prstGeom>
        </p:spPr>
        <p:txBody>
          <a:bodyPr wrap="square">
            <a:spAutoFit/>
          </a:bodyPr>
          <a:lstStyle/>
          <a:p>
            <a:pPr algn="just"/>
            <a:r>
              <a:rPr lang="en-US" sz="2000" i="1" dirty="0">
                <a:solidFill>
                  <a:srgbClr val="122EA6"/>
                </a:solidFill>
              </a:rPr>
              <a:t>Grand partition function</a:t>
            </a:r>
            <a:endParaRPr lang="uk-UA" sz="2000" i="1" dirty="0">
              <a:solidFill>
                <a:srgbClr val="122EA6"/>
              </a:solidFill>
            </a:endParaRPr>
          </a:p>
        </p:txBody>
      </p:sp>
      <p:pic>
        <p:nvPicPr>
          <p:cNvPr id="41" name="Graphic 40">
            <a:extLst>
              <a:ext uri="{FF2B5EF4-FFF2-40B4-BE49-F238E27FC236}">
                <a16:creationId xmlns:a16="http://schemas.microsoft.com/office/drawing/2014/main" id="{EB68C6EA-5790-4DD0-B256-AC412826AC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31956" y="4975640"/>
            <a:ext cx="7380872" cy="790808"/>
          </a:xfrm>
          <a:prstGeom prst="rect">
            <a:avLst/>
          </a:prstGeom>
        </p:spPr>
      </p:pic>
      <p:sp>
        <p:nvSpPr>
          <p:cNvPr id="42" name="TextBox 41">
            <a:extLst>
              <a:ext uri="{FF2B5EF4-FFF2-40B4-BE49-F238E27FC236}">
                <a16:creationId xmlns:a16="http://schemas.microsoft.com/office/drawing/2014/main" id="{D7E8DBFB-D37B-4D95-9930-1368DCE1C4AE}"/>
              </a:ext>
            </a:extLst>
          </p:cNvPr>
          <p:cNvSpPr txBox="1"/>
          <p:nvPr/>
        </p:nvSpPr>
        <p:spPr>
          <a:xfrm>
            <a:off x="794267" y="6183732"/>
            <a:ext cx="10603466" cy="400110"/>
          </a:xfrm>
          <a:prstGeom prst="rect">
            <a:avLst/>
          </a:prstGeom>
          <a:noFill/>
        </p:spPr>
        <p:txBody>
          <a:bodyPr wrap="square" rtlCol="0">
            <a:spAutoFit/>
          </a:bodyPr>
          <a:lstStyle/>
          <a:p>
            <a:pPr algn="ctr"/>
            <a:r>
              <a:rPr lang="en-US" sz="2000" b="1" i="1" dirty="0">
                <a:solidFill>
                  <a:srgbClr val="0808FF"/>
                </a:solidFill>
              </a:rPr>
              <a:t>Cumulants measure chemical potential derivatives of the (QCD) equation of state</a:t>
            </a:r>
          </a:p>
        </p:txBody>
      </p:sp>
      <p:sp>
        <p:nvSpPr>
          <p:cNvPr id="4" name="TextBox 3">
            <a:extLst>
              <a:ext uri="{FF2B5EF4-FFF2-40B4-BE49-F238E27FC236}">
                <a16:creationId xmlns:a16="http://schemas.microsoft.com/office/drawing/2014/main" id="{D357864E-F1F1-4A00-9052-6A8C24508355}"/>
              </a:ext>
            </a:extLst>
          </p:cNvPr>
          <p:cNvSpPr txBox="1"/>
          <p:nvPr/>
        </p:nvSpPr>
        <p:spPr>
          <a:xfrm>
            <a:off x="691925" y="4340899"/>
            <a:ext cx="3083804" cy="400110"/>
          </a:xfrm>
          <a:prstGeom prst="rect">
            <a:avLst/>
          </a:prstGeom>
          <a:noFill/>
        </p:spPr>
        <p:txBody>
          <a:bodyPr wrap="square" rtlCol="0">
            <a:spAutoFit/>
          </a:bodyPr>
          <a:lstStyle/>
          <a:p>
            <a:pPr algn="just"/>
            <a:r>
              <a:rPr lang="en-US" sz="2000" b="1" i="1" dirty="0"/>
              <a:t>Statistical mechanics:</a:t>
            </a:r>
          </a:p>
        </p:txBody>
      </p:sp>
      <p:sp>
        <p:nvSpPr>
          <p:cNvPr id="7" name="Rectangle: Rounded Corners 6">
            <a:extLst>
              <a:ext uri="{FF2B5EF4-FFF2-40B4-BE49-F238E27FC236}">
                <a16:creationId xmlns:a16="http://schemas.microsoft.com/office/drawing/2014/main" id="{FAB875F8-8223-4D66-96CF-DF0C9E7B25C2}"/>
              </a:ext>
            </a:extLst>
          </p:cNvPr>
          <p:cNvSpPr/>
          <p:nvPr/>
        </p:nvSpPr>
        <p:spPr>
          <a:xfrm>
            <a:off x="9349332" y="4847061"/>
            <a:ext cx="2081524" cy="1047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D1EACCE6-4B6C-4A7A-9ADE-52C1DEA645B6}"/>
              </a:ext>
            </a:extLst>
          </p:cNvPr>
          <p:cNvSpPr>
            <a:spLocks noGrp="1"/>
          </p:cNvSpPr>
          <p:nvPr>
            <p:ph type="body" sz="quarter" idx="12"/>
          </p:nvPr>
        </p:nvSpPr>
        <p:spPr/>
        <p:txBody>
          <a:bodyPr/>
          <a:lstStyle/>
          <a:p>
            <a:r>
              <a:rPr lang="en-US" dirty="0"/>
              <a:t>28</a:t>
            </a:r>
          </a:p>
        </p:txBody>
      </p:sp>
      <p:pic>
        <p:nvPicPr>
          <p:cNvPr id="22" name="Graphic 21">
            <a:extLst>
              <a:ext uri="{FF2B5EF4-FFF2-40B4-BE49-F238E27FC236}">
                <a16:creationId xmlns:a16="http://schemas.microsoft.com/office/drawing/2014/main" id="{EC8D823C-7022-4C3A-A59F-DB4920C042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0734" y="2381503"/>
            <a:ext cx="1948704" cy="580465"/>
          </a:xfrm>
          <a:prstGeom prst="rect">
            <a:avLst/>
          </a:prstGeom>
        </p:spPr>
      </p:pic>
      <p:sp>
        <p:nvSpPr>
          <p:cNvPr id="5" name="TextBox 4">
            <a:extLst>
              <a:ext uri="{FF2B5EF4-FFF2-40B4-BE49-F238E27FC236}">
                <a16:creationId xmlns:a16="http://schemas.microsoft.com/office/drawing/2014/main" id="{D9439274-D287-4DCC-A3B5-CBA61EFC6582}"/>
              </a:ext>
            </a:extLst>
          </p:cNvPr>
          <p:cNvSpPr txBox="1"/>
          <p:nvPr/>
        </p:nvSpPr>
        <p:spPr>
          <a:xfrm>
            <a:off x="8806716" y="1897194"/>
            <a:ext cx="1535184" cy="369332"/>
          </a:xfrm>
          <a:prstGeom prst="rect">
            <a:avLst/>
          </a:prstGeom>
          <a:noFill/>
        </p:spPr>
        <p:txBody>
          <a:bodyPr wrap="square" rtlCol="0">
            <a:spAutoFit/>
          </a:bodyPr>
          <a:lstStyle/>
          <a:p>
            <a:r>
              <a:rPr lang="en-US" b="1" dirty="0"/>
              <a:t>Experiment:</a:t>
            </a:r>
          </a:p>
        </p:txBody>
      </p:sp>
      <p:pic>
        <p:nvPicPr>
          <p:cNvPr id="8" name="Graphic 7">
            <a:extLst>
              <a:ext uri="{FF2B5EF4-FFF2-40B4-BE49-F238E27FC236}">
                <a16:creationId xmlns:a16="http://schemas.microsoft.com/office/drawing/2014/main" id="{C24D448F-A4EF-41CE-9E2A-C7C820265F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83678" y="1646481"/>
            <a:ext cx="2509347" cy="594000"/>
          </a:xfrm>
          <a:prstGeom prst="rect">
            <a:avLst/>
          </a:prstGeom>
        </p:spPr>
      </p:pic>
      <p:pic>
        <p:nvPicPr>
          <p:cNvPr id="6" name="Picture 5" descr="UH Signature - University of Houston">
            <a:extLst>
              <a:ext uri="{FF2B5EF4-FFF2-40B4-BE49-F238E27FC236}">
                <a16:creationId xmlns:a16="http://schemas.microsoft.com/office/drawing/2014/main" id="{3C1C7553-CFBC-EB29-CD7C-A878B0C79F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297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895A4-5F4C-2B3E-FCC0-1C5893556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AAA8F-CAE3-3335-37BA-C6F1A12F8FA0}"/>
              </a:ext>
            </a:extLst>
          </p:cNvPr>
          <p:cNvSpPr>
            <a:spLocks noGrp="1"/>
          </p:cNvSpPr>
          <p:nvPr>
            <p:ph type="title"/>
          </p:nvPr>
        </p:nvSpPr>
        <p:spPr/>
        <p:txBody>
          <a:bodyPr/>
          <a:lstStyle/>
          <a:p>
            <a:r>
              <a:rPr lang="en-US" dirty="0"/>
              <a:t>Example: (Nuclear) Liquid-gas transition</a:t>
            </a:r>
          </a:p>
        </p:txBody>
      </p:sp>
      <p:sp>
        <p:nvSpPr>
          <p:cNvPr id="4" name="Text Placeholder 3">
            <a:extLst>
              <a:ext uri="{FF2B5EF4-FFF2-40B4-BE49-F238E27FC236}">
                <a16:creationId xmlns:a16="http://schemas.microsoft.com/office/drawing/2014/main" id="{EEAC07F4-8558-79B1-1E28-5CAEFFF533C9}"/>
              </a:ext>
            </a:extLst>
          </p:cNvPr>
          <p:cNvSpPr>
            <a:spLocks noGrp="1"/>
          </p:cNvSpPr>
          <p:nvPr>
            <p:ph type="body" sz="quarter" idx="12"/>
          </p:nvPr>
        </p:nvSpPr>
        <p:spPr/>
        <p:txBody>
          <a:bodyPr/>
          <a:lstStyle/>
          <a:p>
            <a:r>
              <a:rPr lang="en-US" dirty="0"/>
              <a:t>29</a:t>
            </a:r>
          </a:p>
        </p:txBody>
      </p:sp>
      <p:pic>
        <p:nvPicPr>
          <p:cNvPr id="5" name="Picture 4">
            <a:extLst>
              <a:ext uri="{FF2B5EF4-FFF2-40B4-BE49-F238E27FC236}">
                <a16:creationId xmlns:a16="http://schemas.microsoft.com/office/drawing/2014/main" id="{EE20F8EB-D738-4849-2757-18C7F746D703}"/>
              </a:ext>
            </a:extLst>
          </p:cNvPr>
          <p:cNvPicPr>
            <a:picLocks noChangeAspect="1"/>
          </p:cNvPicPr>
          <p:nvPr/>
        </p:nvPicPr>
        <p:blipFill>
          <a:blip r:embed="rId2"/>
          <a:stretch>
            <a:fillRect/>
          </a:stretch>
        </p:blipFill>
        <p:spPr>
          <a:xfrm>
            <a:off x="456091" y="1457809"/>
            <a:ext cx="3704184" cy="2520000"/>
          </a:xfrm>
          <a:prstGeom prst="rect">
            <a:avLst/>
          </a:prstGeom>
        </p:spPr>
      </p:pic>
      <p:pic>
        <p:nvPicPr>
          <p:cNvPr id="6" name="Picture 5">
            <a:extLst>
              <a:ext uri="{FF2B5EF4-FFF2-40B4-BE49-F238E27FC236}">
                <a16:creationId xmlns:a16="http://schemas.microsoft.com/office/drawing/2014/main" id="{634C9B94-BCC2-CC60-341E-EA05B0E79DF2}"/>
              </a:ext>
            </a:extLst>
          </p:cNvPr>
          <p:cNvPicPr>
            <a:picLocks noChangeAspect="1"/>
          </p:cNvPicPr>
          <p:nvPr/>
        </p:nvPicPr>
        <p:blipFill>
          <a:blip r:embed="rId3"/>
          <a:stretch>
            <a:fillRect/>
          </a:stretch>
        </p:blipFill>
        <p:spPr>
          <a:xfrm>
            <a:off x="4401902" y="1514314"/>
            <a:ext cx="3778193" cy="2520000"/>
          </a:xfrm>
          <a:prstGeom prst="rect">
            <a:avLst/>
          </a:prstGeom>
        </p:spPr>
      </p:pic>
      <p:pic>
        <p:nvPicPr>
          <p:cNvPr id="7" name="Picture 6">
            <a:extLst>
              <a:ext uri="{FF2B5EF4-FFF2-40B4-BE49-F238E27FC236}">
                <a16:creationId xmlns:a16="http://schemas.microsoft.com/office/drawing/2014/main" id="{ED485FAC-1E10-76F8-23F6-F3FE8DD042D4}"/>
              </a:ext>
            </a:extLst>
          </p:cNvPr>
          <p:cNvPicPr>
            <a:picLocks noChangeAspect="1"/>
          </p:cNvPicPr>
          <p:nvPr/>
        </p:nvPicPr>
        <p:blipFill>
          <a:blip r:embed="rId4"/>
          <a:stretch>
            <a:fillRect/>
          </a:stretch>
        </p:blipFill>
        <p:spPr>
          <a:xfrm>
            <a:off x="430068" y="3982539"/>
            <a:ext cx="3830690" cy="2520000"/>
          </a:xfrm>
          <a:prstGeom prst="rect">
            <a:avLst/>
          </a:prstGeom>
        </p:spPr>
      </p:pic>
      <p:pic>
        <p:nvPicPr>
          <p:cNvPr id="8" name="Picture 7">
            <a:extLst>
              <a:ext uri="{FF2B5EF4-FFF2-40B4-BE49-F238E27FC236}">
                <a16:creationId xmlns:a16="http://schemas.microsoft.com/office/drawing/2014/main" id="{900E1289-7204-954E-6187-3276A99D1960}"/>
              </a:ext>
            </a:extLst>
          </p:cNvPr>
          <p:cNvPicPr>
            <a:picLocks noChangeAspect="1"/>
          </p:cNvPicPr>
          <p:nvPr/>
        </p:nvPicPr>
        <p:blipFill>
          <a:blip r:embed="rId5"/>
          <a:stretch>
            <a:fillRect/>
          </a:stretch>
        </p:blipFill>
        <p:spPr>
          <a:xfrm>
            <a:off x="4401902" y="4023947"/>
            <a:ext cx="3736552" cy="2520000"/>
          </a:xfrm>
          <a:prstGeom prst="rect">
            <a:avLst/>
          </a:prstGeom>
        </p:spPr>
      </p:pic>
      <p:sp>
        <p:nvSpPr>
          <p:cNvPr id="9" name="TextBox 8">
            <a:hlinkClick r:id="rId6"/>
            <a:extLst>
              <a:ext uri="{FF2B5EF4-FFF2-40B4-BE49-F238E27FC236}">
                <a16:creationId xmlns:a16="http://schemas.microsoft.com/office/drawing/2014/main" id="{B3A73593-6215-B240-056E-874D723CD7A4}"/>
              </a:ext>
            </a:extLst>
          </p:cNvPr>
          <p:cNvSpPr txBox="1"/>
          <p:nvPr/>
        </p:nvSpPr>
        <p:spPr>
          <a:xfrm>
            <a:off x="2846306" y="6499986"/>
            <a:ext cx="5407269" cy="307777"/>
          </a:xfrm>
          <a:prstGeom prst="rect">
            <a:avLst/>
          </a:prstGeom>
          <a:noFill/>
        </p:spPr>
        <p:txBody>
          <a:bodyPr wrap="square" rtlCol="0">
            <a:spAutoFit/>
          </a:bodyPr>
          <a:lstStyle/>
          <a:p>
            <a:r>
              <a:rPr lang="en-US" sz="1400" dirty="0">
                <a:solidFill>
                  <a:srgbClr val="0808FF"/>
                </a:solidFill>
              </a:rPr>
              <a:t>VV, </a:t>
            </a:r>
            <a:r>
              <a:rPr lang="en-US" sz="1400" dirty="0" err="1">
                <a:solidFill>
                  <a:srgbClr val="0808FF"/>
                </a:solidFill>
              </a:rPr>
              <a:t>Anchishkin</a:t>
            </a:r>
            <a:r>
              <a:rPr lang="en-US" sz="1400" dirty="0">
                <a:solidFill>
                  <a:srgbClr val="0808FF"/>
                </a:solidFill>
              </a:rPr>
              <a:t>, </a:t>
            </a:r>
            <a:r>
              <a:rPr lang="en-US" sz="1400" dirty="0" err="1">
                <a:solidFill>
                  <a:srgbClr val="0808FF"/>
                </a:solidFill>
              </a:rPr>
              <a:t>Gorenstein</a:t>
            </a:r>
            <a:r>
              <a:rPr lang="en-US" sz="1400" dirty="0">
                <a:solidFill>
                  <a:srgbClr val="0808FF"/>
                </a:solidFill>
              </a:rPr>
              <a:t>, </a:t>
            </a:r>
            <a:r>
              <a:rPr lang="en-US" sz="1400" dirty="0" err="1">
                <a:solidFill>
                  <a:srgbClr val="0808FF"/>
                </a:solidFill>
              </a:rPr>
              <a:t>Poberezhnyuk</a:t>
            </a:r>
            <a:r>
              <a:rPr lang="en-US" sz="1400" dirty="0">
                <a:solidFill>
                  <a:srgbClr val="0808FF"/>
                </a:solidFill>
              </a:rPr>
              <a:t>, PRC 92, 054901 (2015)</a:t>
            </a:r>
          </a:p>
        </p:txBody>
      </p:sp>
      <p:pic>
        <p:nvPicPr>
          <p:cNvPr id="10" name="Picture 2" descr="Figure 1 from Correlation Probes of a QCD Critical Point | Semantic Scholar">
            <a:extLst>
              <a:ext uri="{FF2B5EF4-FFF2-40B4-BE49-F238E27FC236}">
                <a16:creationId xmlns:a16="http://schemas.microsoft.com/office/drawing/2014/main" id="{ACBEC992-51AB-170A-ACBB-F7412F0BAB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369"/>
          <a:stretch/>
        </p:blipFill>
        <p:spPr bwMode="auto">
          <a:xfrm>
            <a:off x="8704565" y="2939601"/>
            <a:ext cx="3116894" cy="17918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108039-3C09-9AEB-B9CD-A0ACE38715C4}"/>
              </a:ext>
            </a:extLst>
          </p:cNvPr>
          <p:cNvSpPr txBox="1"/>
          <p:nvPr/>
        </p:nvSpPr>
        <p:spPr>
          <a:xfrm>
            <a:off x="9118913" y="2515507"/>
            <a:ext cx="2288198" cy="369332"/>
          </a:xfrm>
          <a:prstGeom prst="rect">
            <a:avLst/>
          </a:prstGeom>
          <a:noFill/>
        </p:spPr>
        <p:txBody>
          <a:bodyPr wrap="square" rtlCol="0">
            <a:spAutoFit/>
          </a:bodyPr>
          <a:lstStyle/>
          <a:p>
            <a:r>
              <a:rPr lang="en-US" b="1" dirty="0">
                <a:solidFill>
                  <a:srgbClr val="FF0000"/>
                </a:solidFill>
              </a:rPr>
              <a:t>Critical opalescence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9A916E-2249-E4C5-5DCC-138A20A35301}"/>
                  </a:ext>
                </a:extLst>
              </p:cNvPr>
              <p:cNvSpPr txBox="1"/>
              <p:nvPr/>
            </p:nvSpPr>
            <p:spPr>
              <a:xfrm>
                <a:off x="9022080" y="4895713"/>
                <a:ext cx="27756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𝑁</m:t>
                              </m:r>
                            </m:e>
                          </m:d>
                        </m:e>
                        <m:sup>
                          <m:r>
                            <a:rPr lang="en-US" b="0" i="1" smtClean="0">
                              <a:latin typeface="Cambria Math" panose="02040503050406030204" pitchFamily="18" charset="0"/>
                            </a:rPr>
                            <m:t>2</m:t>
                          </m:r>
                        </m:sup>
                      </m:sSup>
                      <m:r>
                        <a:rPr lang="en-US" b="0" i="1" smtClean="0">
                          <a:latin typeface="Cambria Math" panose="02040503050406030204" pitchFamily="18" charset="0"/>
                        </a:rPr>
                        <m:t> ~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e>
                      </m:d>
                      <m:r>
                        <a:rPr lang="en-US" b="0" i="1" smtClean="0">
                          <a:latin typeface="Cambria Math" panose="02040503050406030204" pitchFamily="18" charset="0"/>
                        </a:rPr>
                        <m:t>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23</m:t>
                          </m:r>
                        </m:sup>
                      </m:sSup>
                    </m:oMath>
                  </m:oMathPara>
                </a14:m>
                <a:endParaRPr lang="en-US" dirty="0"/>
              </a:p>
            </p:txBody>
          </p:sp>
        </mc:Choice>
        <mc:Fallback xmlns="">
          <p:sp>
            <p:nvSpPr>
              <p:cNvPr id="12" name="TextBox 11">
                <a:extLst>
                  <a:ext uri="{FF2B5EF4-FFF2-40B4-BE49-F238E27FC236}">
                    <a16:creationId xmlns:a16="http://schemas.microsoft.com/office/drawing/2014/main" id="{959A916E-2249-E4C5-5DCC-138A20A35301}"/>
                  </a:ext>
                </a:extLst>
              </p:cNvPr>
              <p:cNvSpPr txBox="1">
                <a:spLocks noRot="1" noChangeAspect="1" noMove="1" noResize="1" noEditPoints="1" noAdjustHandles="1" noChangeArrowheads="1" noChangeShapeType="1" noTextEdit="1"/>
              </p:cNvSpPr>
              <p:nvPr/>
            </p:nvSpPr>
            <p:spPr>
              <a:xfrm>
                <a:off x="9022080" y="4895713"/>
                <a:ext cx="2775695" cy="369332"/>
              </a:xfrm>
              <a:prstGeom prst="rect">
                <a:avLst/>
              </a:prstGeom>
              <a:blipFill>
                <a:blip r:embed="rId8"/>
                <a:stretch>
                  <a:fillRect b="-1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CE236A3-7BD8-1909-BE99-B6E5083BA635}"/>
              </a:ext>
            </a:extLst>
          </p:cNvPr>
          <p:cNvSpPr txBox="1"/>
          <p:nvPr/>
        </p:nvSpPr>
        <p:spPr>
          <a:xfrm>
            <a:off x="9517455" y="5310784"/>
            <a:ext cx="1491114" cy="369332"/>
          </a:xfrm>
          <a:prstGeom prst="rect">
            <a:avLst/>
          </a:prstGeom>
          <a:noFill/>
        </p:spPr>
        <p:txBody>
          <a:bodyPr wrap="none" rtlCol="0">
            <a:spAutoFit/>
          </a:bodyPr>
          <a:lstStyle/>
          <a:p>
            <a:r>
              <a:rPr lang="en-US" dirty="0"/>
              <a:t>in equilibrium</a:t>
            </a:r>
          </a:p>
        </p:txBody>
      </p:sp>
      <p:sp>
        <p:nvSpPr>
          <p:cNvPr id="14" name="Rectangle 13">
            <a:extLst>
              <a:ext uri="{FF2B5EF4-FFF2-40B4-BE49-F238E27FC236}">
                <a16:creationId xmlns:a16="http://schemas.microsoft.com/office/drawing/2014/main" id="{178220C2-987C-F31F-FBD9-53AA08743F2F}"/>
              </a:ext>
            </a:extLst>
          </p:cNvPr>
          <p:cNvSpPr/>
          <p:nvPr/>
        </p:nvSpPr>
        <p:spPr>
          <a:xfrm>
            <a:off x="430068" y="1057699"/>
            <a:ext cx="10558826" cy="400110"/>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b="1" dirty="0"/>
              <a:t>(QCD) critical point: </a:t>
            </a:r>
            <a:r>
              <a:rPr lang="en-US" sz="2000" dirty="0"/>
              <a:t>large correlation length and fluctuations</a:t>
            </a:r>
            <a:endParaRPr lang="uk-UA" sz="2000" b="1" dirty="0"/>
          </a:p>
        </p:txBody>
      </p:sp>
      <p:pic>
        <p:nvPicPr>
          <p:cNvPr id="15" name="Graphic 14">
            <a:extLst>
              <a:ext uri="{FF2B5EF4-FFF2-40B4-BE49-F238E27FC236}">
                <a16:creationId xmlns:a16="http://schemas.microsoft.com/office/drawing/2014/main" id="{946171E9-01C9-4B16-4F1B-1806F4561D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8385" y="1114204"/>
            <a:ext cx="3519487" cy="289482"/>
          </a:xfrm>
          <a:prstGeom prst="rect">
            <a:avLst/>
          </a:prstGeom>
        </p:spPr>
      </p:pic>
      <p:pic>
        <p:nvPicPr>
          <p:cNvPr id="16" name="Graphic 15">
            <a:extLst>
              <a:ext uri="{FF2B5EF4-FFF2-40B4-BE49-F238E27FC236}">
                <a16:creationId xmlns:a16="http://schemas.microsoft.com/office/drawing/2014/main" id="{1EE031EB-9103-C45E-7D51-73672FCC98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68081" y="1518998"/>
            <a:ext cx="911250" cy="270000"/>
          </a:xfrm>
          <a:prstGeom prst="rect">
            <a:avLst/>
          </a:prstGeom>
        </p:spPr>
      </p:pic>
      <p:sp>
        <p:nvSpPr>
          <p:cNvPr id="17" name="TextBox 16">
            <a:extLst>
              <a:ext uri="{FF2B5EF4-FFF2-40B4-BE49-F238E27FC236}">
                <a16:creationId xmlns:a16="http://schemas.microsoft.com/office/drawing/2014/main" id="{C53E912A-061D-B685-147F-FBA7A0D45C24}"/>
              </a:ext>
            </a:extLst>
          </p:cNvPr>
          <p:cNvSpPr txBox="1"/>
          <p:nvPr/>
        </p:nvSpPr>
        <p:spPr>
          <a:xfrm>
            <a:off x="9499399" y="1801823"/>
            <a:ext cx="2000869" cy="276999"/>
          </a:xfrm>
          <a:prstGeom prst="rect">
            <a:avLst/>
          </a:prstGeom>
          <a:noFill/>
        </p:spPr>
        <p:txBody>
          <a:bodyPr wrap="none" rtlCol="0">
            <a:spAutoFit/>
          </a:bodyPr>
          <a:lstStyle/>
          <a:p>
            <a:r>
              <a:rPr lang="en-US" sz="1200" dirty="0">
                <a:solidFill>
                  <a:srgbClr val="0808FF"/>
                </a:solidFill>
              </a:rPr>
              <a:t>M. </a:t>
            </a:r>
            <a:r>
              <a:rPr lang="en-US" sz="1200" dirty="0" err="1">
                <a:solidFill>
                  <a:srgbClr val="0808FF"/>
                </a:solidFill>
              </a:rPr>
              <a:t>Stephanov</a:t>
            </a:r>
            <a:r>
              <a:rPr lang="en-US" sz="1200" dirty="0">
                <a:solidFill>
                  <a:srgbClr val="0808FF"/>
                </a:solidFill>
              </a:rPr>
              <a:t>, PRL ’09, ‘11</a:t>
            </a:r>
          </a:p>
        </p:txBody>
      </p:sp>
      <p:pic>
        <p:nvPicPr>
          <p:cNvPr id="3" name="Picture 2" descr="UH Signature - University of Houston">
            <a:extLst>
              <a:ext uri="{FF2B5EF4-FFF2-40B4-BE49-F238E27FC236}">
                <a16:creationId xmlns:a16="http://schemas.microsoft.com/office/drawing/2014/main" id="{86DA34C3-E94C-1964-4825-0929BE43D3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59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51FB-8723-F503-6E68-22E12F91BCBB}"/>
            </a:ext>
          </a:extLst>
        </p:cNvPr>
        <p:cNvGrpSpPr/>
        <p:nvPr/>
      </p:nvGrpSpPr>
      <p:grpSpPr>
        <a:xfrm>
          <a:off x="0" y="0"/>
          <a:ext cx="0" cy="0"/>
          <a:chOff x="0" y="0"/>
          <a:chExt cx="0" cy="0"/>
        </a:xfrm>
      </p:grpSpPr>
      <p:pic>
        <p:nvPicPr>
          <p:cNvPr id="6" name="out3">
            <a:hlinkClick r:id="" action="ppaction://media"/>
            <a:extLst>
              <a:ext uri="{FF2B5EF4-FFF2-40B4-BE49-F238E27FC236}">
                <a16:creationId xmlns:a16="http://schemas.microsoft.com/office/drawing/2014/main" id="{565870CF-614A-6369-8511-1E8BF6B534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75250" y="3019845"/>
            <a:ext cx="2500768" cy="2289324"/>
          </a:xfrm>
          <a:prstGeom prst="rect">
            <a:avLst/>
          </a:prstGeom>
        </p:spPr>
      </p:pic>
      <p:sp>
        <p:nvSpPr>
          <p:cNvPr id="2" name="Title 1">
            <a:extLst>
              <a:ext uri="{FF2B5EF4-FFF2-40B4-BE49-F238E27FC236}">
                <a16:creationId xmlns:a16="http://schemas.microsoft.com/office/drawing/2014/main" id="{28F937D4-E257-0FBF-D42C-2702F6E2B211}"/>
              </a:ext>
            </a:extLst>
          </p:cNvPr>
          <p:cNvSpPr>
            <a:spLocks noGrp="1"/>
          </p:cNvSpPr>
          <p:nvPr>
            <p:ph type="title"/>
          </p:nvPr>
        </p:nvSpPr>
        <p:spPr/>
        <p:txBody>
          <a:bodyPr/>
          <a:lstStyle/>
          <a:p>
            <a:r>
              <a:rPr lang="en-US" dirty="0">
                <a:latin typeface="LM Sans 10" panose="00000500000000000000" pitchFamily="50" charset="0"/>
              </a:rPr>
              <a:t>Example: Critical fluctuations in microscopic simulation</a:t>
            </a:r>
            <a:endParaRPr lang="uk-UA" dirty="0"/>
          </a:p>
        </p:txBody>
      </p:sp>
      <p:sp>
        <p:nvSpPr>
          <p:cNvPr id="9" name="Text Placeholder 8">
            <a:extLst>
              <a:ext uri="{FF2B5EF4-FFF2-40B4-BE49-F238E27FC236}">
                <a16:creationId xmlns:a16="http://schemas.microsoft.com/office/drawing/2014/main" id="{D4A2D797-1606-69F4-5198-8B5DB0734F9C}"/>
              </a:ext>
            </a:extLst>
          </p:cNvPr>
          <p:cNvSpPr>
            <a:spLocks noGrp="1"/>
          </p:cNvSpPr>
          <p:nvPr>
            <p:ph type="body" sz="quarter" idx="12"/>
          </p:nvPr>
        </p:nvSpPr>
        <p:spPr/>
        <p:txBody>
          <a:bodyPr/>
          <a:lstStyle/>
          <a:p>
            <a:r>
              <a:rPr lang="en-US" dirty="0"/>
              <a:t>30</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909738-FF68-545C-26F0-CA63B9DEF6FE}"/>
                  </a:ext>
                </a:extLst>
              </p:cNvPr>
              <p:cNvSpPr txBox="1"/>
              <p:nvPr/>
            </p:nvSpPr>
            <p:spPr>
              <a:xfrm>
                <a:off x="816740" y="1921977"/>
                <a:ext cx="8083416" cy="707886"/>
              </a:xfrm>
              <a:prstGeom prst="rect">
                <a:avLst/>
              </a:prstGeom>
              <a:noFill/>
            </p:spPr>
            <p:txBody>
              <a:bodyPr wrap="square" rtlCol="0">
                <a:spAutoFit/>
              </a:bodyPr>
              <a:lstStyle/>
              <a:p>
                <a:r>
                  <a:rPr lang="en-US" sz="2000" dirty="0"/>
                  <a:t>Classical molecular dynamics simulations of the </a:t>
                </a:r>
                <a:r>
                  <a:rPr lang="en-US" sz="2000" b="1" dirty="0"/>
                  <a:t>Lennard-Jones fluid</a:t>
                </a:r>
                <a:r>
                  <a:rPr lang="en-US" sz="2000" dirty="0"/>
                  <a:t> near critical point (</a:t>
                </a:r>
                <a14:m>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ea typeface="Cambria Math" panose="02040503050406030204" pitchFamily="18" charset="0"/>
                      </a:rPr>
                      <m:t>≈1.06</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𝑐</m:t>
                        </m:r>
                      </m:sub>
                    </m:sSub>
                  </m:oMath>
                </a14:m>
                <a:r>
                  <a:rPr lang="en-US" sz="2000" dirty="0"/>
                  <a:t>, </a:t>
                </a:r>
                <a14:m>
                  <m:oMath xmlns:m="http://schemas.openxmlformats.org/officeDocument/2006/math">
                    <m:r>
                      <a:rPr lang="en-US" sz="2000" b="0" i="1" smtClean="0">
                        <a:latin typeface="Cambria Math" panose="02040503050406030204" pitchFamily="18" charset="0"/>
                      </a:rPr>
                      <m:t>𝑛</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𝑐</m:t>
                        </m:r>
                      </m:sub>
                    </m:sSub>
                  </m:oMath>
                </a14:m>
                <a:r>
                  <a:rPr lang="en-US" sz="2000" dirty="0"/>
                  <a:t>) of the liquid-gas transition</a:t>
                </a:r>
              </a:p>
            </p:txBody>
          </p:sp>
        </mc:Choice>
        <mc:Fallback xmlns="">
          <p:sp>
            <p:nvSpPr>
              <p:cNvPr id="35" name="TextBox 34">
                <a:extLst>
                  <a:ext uri="{FF2B5EF4-FFF2-40B4-BE49-F238E27FC236}">
                    <a16:creationId xmlns:a16="http://schemas.microsoft.com/office/drawing/2014/main" id="{01909738-FF68-545C-26F0-CA63B9DEF6FE}"/>
                  </a:ext>
                </a:extLst>
              </p:cNvPr>
              <p:cNvSpPr txBox="1">
                <a:spLocks noRot="1" noChangeAspect="1" noMove="1" noResize="1" noEditPoints="1" noAdjustHandles="1" noChangeArrowheads="1" noChangeShapeType="1" noTextEdit="1"/>
              </p:cNvSpPr>
              <p:nvPr/>
            </p:nvSpPr>
            <p:spPr>
              <a:xfrm>
                <a:off x="816740" y="1921977"/>
                <a:ext cx="8083416" cy="707886"/>
              </a:xfrm>
              <a:prstGeom prst="rect">
                <a:avLst/>
              </a:prstGeom>
              <a:blipFill>
                <a:blip r:embed="rId6"/>
                <a:stretch>
                  <a:fillRect l="-785" t="-5357" b="-16071"/>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EB1854B7-67CE-35EA-DB52-03F70075527B}"/>
              </a:ext>
            </a:extLst>
          </p:cNvPr>
          <p:cNvCxnSpPr>
            <a:cxnSpLocks/>
          </p:cNvCxnSpPr>
          <p:nvPr/>
        </p:nvCxnSpPr>
        <p:spPr>
          <a:xfrm>
            <a:off x="7860257" y="5313772"/>
            <a:ext cx="2391906" cy="0"/>
          </a:xfrm>
          <a:prstGeom prst="straightConnector1">
            <a:avLst/>
          </a:prstGeom>
          <a:ln w="31750">
            <a:solidFill>
              <a:schemeClr val="tx1"/>
            </a:solidFill>
            <a:headEnd type="none"/>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DF178F9E-E774-1DFB-1C22-5F173E138176}"/>
              </a:ext>
            </a:extLst>
          </p:cNvPr>
          <p:cNvSpPr txBox="1"/>
          <p:nvPr/>
        </p:nvSpPr>
        <p:spPr>
          <a:xfrm>
            <a:off x="10361025" y="5124503"/>
            <a:ext cx="365798" cy="369332"/>
          </a:xfrm>
          <a:prstGeom prst="rect">
            <a:avLst/>
          </a:prstGeom>
          <a:noFill/>
        </p:spPr>
        <p:txBody>
          <a:bodyPr wrap="square" rtlCol="0">
            <a:spAutoFit/>
          </a:bodyPr>
          <a:lstStyle/>
          <a:p>
            <a:r>
              <a:rPr lang="en-US" i="1" dirty="0"/>
              <a:t>z</a:t>
            </a:r>
          </a:p>
        </p:txBody>
      </p:sp>
      <p:sp>
        <p:nvSpPr>
          <p:cNvPr id="53" name="TextBox 52">
            <a:hlinkClick r:id="rId7"/>
            <a:extLst>
              <a:ext uri="{FF2B5EF4-FFF2-40B4-BE49-F238E27FC236}">
                <a16:creationId xmlns:a16="http://schemas.microsoft.com/office/drawing/2014/main" id="{6C70FDBE-36F7-4FE3-630A-4BFA37CB22C6}"/>
              </a:ext>
            </a:extLst>
          </p:cNvPr>
          <p:cNvSpPr txBox="1"/>
          <p:nvPr/>
        </p:nvSpPr>
        <p:spPr>
          <a:xfrm>
            <a:off x="3712684" y="983542"/>
            <a:ext cx="5854323" cy="307777"/>
          </a:xfrm>
          <a:prstGeom prst="rect">
            <a:avLst/>
          </a:prstGeom>
          <a:noFill/>
        </p:spPr>
        <p:txBody>
          <a:bodyPr wrap="square" rtlCol="0">
            <a:spAutoFit/>
          </a:bodyPr>
          <a:lstStyle/>
          <a:p>
            <a:pPr algn="r"/>
            <a:r>
              <a:rPr lang="en-US" sz="1400" dirty="0">
                <a:solidFill>
                  <a:srgbClr val="0808FF"/>
                </a:solidFill>
              </a:rPr>
              <a:t>V. </a:t>
            </a:r>
            <a:r>
              <a:rPr lang="en-US" sz="1400" dirty="0" err="1">
                <a:solidFill>
                  <a:srgbClr val="0808FF"/>
                </a:solidFill>
              </a:rPr>
              <a:t>Kuznietsov</a:t>
            </a:r>
            <a:r>
              <a:rPr lang="en-US" sz="1400" dirty="0">
                <a:solidFill>
                  <a:srgbClr val="0808FF"/>
                </a:solidFill>
              </a:rPr>
              <a:t> (grad student UH) et al., Phys. Rev. C 105, 044903 (2022) </a:t>
            </a:r>
            <a:endParaRPr lang="uk-UA" sz="1400" dirty="0">
              <a:solidFill>
                <a:srgbClr val="0808FF"/>
              </a:solidFill>
            </a:endParaRPr>
          </a:p>
        </p:txBody>
      </p:sp>
      <p:grpSp>
        <p:nvGrpSpPr>
          <p:cNvPr id="4" name="Group 3">
            <a:extLst>
              <a:ext uri="{FF2B5EF4-FFF2-40B4-BE49-F238E27FC236}">
                <a16:creationId xmlns:a16="http://schemas.microsoft.com/office/drawing/2014/main" id="{14E0A638-4557-5F9E-3E7C-ED4CC38C75F7}"/>
              </a:ext>
            </a:extLst>
          </p:cNvPr>
          <p:cNvGrpSpPr/>
          <p:nvPr/>
        </p:nvGrpSpPr>
        <p:grpSpPr>
          <a:xfrm>
            <a:off x="765214" y="3098202"/>
            <a:ext cx="5229839" cy="2650009"/>
            <a:chOff x="532262" y="4494229"/>
            <a:chExt cx="4230065" cy="1973062"/>
          </a:xfrm>
        </p:grpSpPr>
        <p:pic>
          <p:nvPicPr>
            <p:cNvPr id="13" name="Picture 12">
              <a:extLst>
                <a:ext uri="{FF2B5EF4-FFF2-40B4-BE49-F238E27FC236}">
                  <a16:creationId xmlns:a16="http://schemas.microsoft.com/office/drawing/2014/main" id="{9EC5ADF2-5A42-8EF5-BEA3-1D7A5B6C4A6B}"/>
                </a:ext>
              </a:extLst>
            </p:cNvPr>
            <p:cNvPicPr>
              <a:picLocks noChangeAspect="1"/>
            </p:cNvPicPr>
            <p:nvPr/>
          </p:nvPicPr>
          <p:blipFill rotWithShape="1">
            <a:blip r:embed="rId8"/>
            <a:srcRect l="-663" t="51375" r="48808"/>
            <a:stretch/>
          </p:blipFill>
          <p:spPr>
            <a:xfrm>
              <a:off x="532262" y="4545029"/>
              <a:ext cx="3240000" cy="1922262"/>
            </a:xfrm>
            <a:prstGeom prst="rect">
              <a:avLst/>
            </a:prstGeom>
          </p:spPr>
        </p:pic>
        <p:sp>
          <p:nvSpPr>
            <p:cNvPr id="27" name="TextBox 26">
              <a:extLst>
                <a:ext uri="{FF2B5EF4-FFF2-40B4-BE49-F238E27FC236}">
                  <a16:creationId xmlns:a16="http://schemas.microsoft.com/office/drawing/2014/main" id="{71DBAF01-AF4E-B598-8113-4CB5DE4581DD}"/>
                </a:ext>
              </a:extLst>
            </p:cNvPr>
            <p:cNvSpPr txBox="1"/>
            <p:nvPr/>
          </p:nvSpPr>
          <p:spPr>
            <a:xfrm>
              <a:off x="3661938" y="4494229"/>
              <a:ext cx="1100389" cy="206239"/>
            </a:xfrm>
            <a:prstGeom prst="rect">
              <a:avLst/>
            </a:prstGeom>
            <a:noFill/>
          </p:spPr>
          <p:txBody>
            <a:bodyPr wrap="square" rtlCol="0">
              <a:spAutoFit/>
            </a:bodyPr>
            <a:lstStyle/>
            <a:p>
              <a:r>
                <a:rPr lang="en-US" sz="1200" b="1" dirty="0" err="1">
                  <a:solidFill>
                    <a:srgbClr val="FF0000"/>
                  </a:solidFill>
                </a:rPr>
                <a:t>thermod</a:t>
              </a:r>
              <a:r>
                <a:rPr lang="en-US" sz="1200" b="1" dirty="0">
                  <a:solidFill>
                    <a:srgbClr val="FF0000"/>
                  </a:solidFill>
                </a:rPr>
                <a:t>. limit</a:t>
              </a:r>
            </a:p>
          </p:txBody>
        </p:sp>
      </p:grpSp>
      <p:sp>
        <p:nvSpPr>
          <p:cNvPr id="7" name="TextBox 6">
            <a:extLst>
              <a:ext uri="{FF2B5EF4-FFF2-40B4-BE49-F238E27FC236}">
                <a16:creationId xmlns:a16="http://schemas.microsoft.com/office/drawing/2014/main" id="{74284A89-7E7D-1917-6AC1-AFD34D4E478F}"/>
              </a:ext>
            </a:extLst>
          </p:cNvPr>
          <p:cNvSpPr txBox="1"/>
          <p:nvPr/>
        </p:nvSpPr>
        <p:spPr>
          <a:xfrm>
            <a:off x="1028555" y="5929641"/>
            <a:ext cx="9650776" cy="707886"/>
          </a:xfrm>
          <a:prstGeom prst="rect">
            <a:avLst/>
          </a:prstGeom>
          <a:noFill/>
        </p:spPr>
        <p:txBody>
          <a:bodyPr wrap="square" rtlCol="0">
            <a:spAutoFit/>
          </a:bodyPr>
          <a:lstStyle/>
          <a:p>
            <a:r>
              <a:rPr lang="en-US" sz="2000" dirty="0"/>
              <a:t>Large fluctuations survive despite strong finite-size effects and are large as advertised near the critical point</a:t>
            </a:r>
          </a:p>
        </p:txBody>
      </p:sp>
      <p:pic>
        <p:nvPicPr>
          <p:cNvPr id="10" name="Picture 9">
            <a:extLst>
              <a:ext uri="{FF2B5EF4-FFF2-40B4-BE49-F238E27FC236}">
                <a16:creationId xmlns:a16="http://schemas.microsoft.com/office/drawing/2014/main" id="{C0DA1A99-60A3-04C1-35BD-97479F9C7A4D}"/>
              </a:ext>
            </a:extLst>
          </p:cNvPr>
          <p:cNvPicPr>
            <a:picLocks noChangeAspect="1"/>
          </p:cNvPicPr>
          <p:nvPr/>
        </p:nvPicPr>
        <p:blipFill>
          <a:blip r:embed="rId9"/>
          <a:stretch>
            <a:fillRect/>
          </a:stretch>
        </p:blipFill>
        <p:spPr>
          <a:xfrm>
            <a:off x="4858448" y="3774055"/>
            <a:ext cx="1136606" cy="767707"/>
          </a:xfrm>
          <a:prstGeom prst="rect">
            <a:avLst/>
          </a:prstGeom>
        </p:spPr>
      </p:pic>
      <p:sp>
        <p:nvSpPr>
          <p:cNvPr id="3" name="TextBox 2">
            <a:extLst>
              <a:ext uri="{FF2B5EF4-FFF2-40B4-BE49-F238E27FC236}">
                <a16:creationId xmlns:a16="http://schemas.microsoft.com/office/drawing/2014/main" id="{7B8DF677-69C3-C850-42E9-4BA456D3288B}"/>
              </a:ext>
            </a:extLst>
          </p:cNvPr>
          <p:cNvSpPr txBox="1"/>
          <p:nvPr/>
        </p:nvSpPr>
        <p:spPr>
          <a:xfrm>
            <a:off x="816740" y="1359548"/>
            <a:ext cx="8083416" cy="400110"/>
          </a:xfrm>
          <a:prstGeom prst="rect">
            <a:avLst/>
          </a:prstGeom>
          <a:noFill/>
        </p:spPr>
        <p:txBody>
          <a:bodyPr wrap="square" rtlCol="0">
            <a:spAutoFit/>
          </a:bodyPr>
          <a:lstStyle/>
          <a:p>
            <a:r>
              <a:rPr lang="en-US" sz="2000" dirty="0"/>
              <a:t>Instead of observing system macroscopically, track each single particle</a:t>
            </a:r>
          </a:p>
        </p:txBody>
      </p:sp>
      <p:pic>
        <p:nvPicPr>
          <p:cNvPr id="5" name="Picture 4" descr="UH Signature - University of Houston">
            <a:extLst>
              <a:ext uri="{FF2B5EF4-FFF2-40B4-BE49-F238E27FC236}">
                <a16:creationId xmlns:a16="http://schemas.microsoft.com/office/drawing/2014/main" id="{FB0DF57A-3515-A1A7-3854-29B3E6A2DF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8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CAF5-9126-64DA-4DF3-F35B05D78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D06F2-950D-0DBA-688B-0A9AB80A5078}"/>
              </a:ext>
            </a:extLst>
          </p:cNvPr>
          <p:cNvSpPr>
            <a:spLocks noGrp="1"/>
          </p:cNvSpPr>
          <p:nvPr>
            <p:ph type="title"/>
          </p:nvPr>
        </p:nvSpPr>
        <p:spPr/>
        <p:txBody>
          <a:bodyPr/>
          <a:lstStyle/>
          <a:p>
            <a:r>
              <a:rPr lang="en-US" dirty="0"/>
              <a:t>Equilibrium Expectations and Beam Energy Scan</a:t>
            </a:r>
            <a:endParaRPr lang="uk-UA" dirty="0"/>
          </a:p>
        </p:txBody>
      </p:sp>
      <p:sp>
        <p:nvSpPr>
          <p:cNvPr id="9" name="Text Placeholder 8">
            <a:extLst>
              <a:ext uri="{FF2B5EF4-FFF2-40B4-BE49-F238E27FC236}">
                <a16:creationId xmlns:a16="http://schemas.microsoft.com/office/drawing/2014/main" id="{58E3E966-7779-1E99-9ACB-D08FC21D342E}"/>
              </a:ext>
            </a:extLst>
          </p:cNvPr>
          <p:cNvSpPr>
            <a:spLocks noGrp="1"/>
          </p:cNvSpPr>
          <p:nvPr>
            <p:ph type="body" sz="quarter" idx="12"/>
          </p:nvPr>
        </p:nvSpPr>
        <p:spPr/>
        <p:txBody>
          <a:bodyPr/>
          <a:lstStyle/>
          <a:p>
            <a:r>
              <a:rPr lang="en-US" dirty="0"/>
              <a:t>31</a:t>
            </a:r>
          </a:p>
        </p:txBody>
      </p:sp>
      <p:pic>
        <p:nvPicPr>
          <p:cNvPr id="8" name="Picture 7">
            <a:extLst>
              <a:ext uri="{FF2B5EF4-FFF2-40B4-BE49-F238E27FC236}">
                <a16:creationId xmlns:a16="http://schemas.microsoft.com/office/drawing/2014/main" id="{640278F0-8B86-A665-7362-D4C8FC5681D4}"/>
              </a:ext>
            </a:extLst>
          </p:cNvPr>
          <p:cNvPicPr>
            <a:picLocks noChangeAspect="1"/>
          </p:cNvPicPr>
          <p:nvPr/>
        </p:nvPicPr>
        <p:blipFill>
          <a:blip r:embed="rId3"/>
          <a:stretch>
            <a:fillRect/>
          </a:stretch>
        </p:blipFill>
        <p:spPr>
          <a:xfrm>
            <a:off x="0" y="777898"/>
            <a:ext cx="7184571" cy="5290393"/>
          </a:xfrm>
          <a:prstGeom prst="rect">
            <a:avLst/>
          </a:prstGeom>
        </p:spPr>
      </p:pic>
      <p:sp>
        <p:nvSpPr>
          <p:cNvPr id="13" name="TextBox 12">
            <a:extLst>
              <a:ext uri="{FF2B5EF4-FFF2-40B4-BE49-F238E27FC236}">
                <a16:creationId xmlns:a16="http://schemas.microsoft.com/office/drawing/2014/main" id="{1D040A7E-B41F-92C2-60AC-EAFB8E7A4231}"/>
              </a:ext>
            </a:extLst>
          </p:cNvPr>
          <p:cNvSpPr txBox="1"/>
          <p:nvPr/>
        </p:nvSpPr>
        <p:spPr>
          <a:xfrm>
            <a:off x="622251" y="5469320"/>
            <a:ext cx="1843858" cy="311400"/>
          </a:xfrm>
          <a:prstGeom prst="rect">
            <a:avLst/>
          </a:prstGeom>
          <a:noFill/>
        </p:spPr>
        <p:txBody>
          <a:bodyPr wrap="square">
            <a:spAutoFit/>
          </a:bodyPr>
          <a:lstStyle/>
          <a:p>
            <a:r>
              <a:rPr lang="en-US" sz="1400" dirty="0">
                <a:solidFill>
                  <a:srgbClr val="A4A3A3"/>
                </a:solidFill>
              </a:rPr>
              <a:t>N. Xu, CPOD 2016</a:t>
            </a:r>
          </a:p>
        </p:txBody>
      </p:sp>
      <p:pic>
        <p:nvPicPr>
          <p:cNvPr id="14" name="Picture 13">
            <a:extLst>
              <a:ext uri="{FF2B5EF4-FFF2-40B4-BE49-F238E27FC236}">
                <a16:creationId xmlns:a16="http://schemas.microsoft.com/office/drawing/2014/main" id="{C78EAC78-BF9F-6ADA-C82F-F29AB5A2C201}"/>
              </a:ext>
            </a:extLst>
          </p:cNvPr>
          <p:cNvPicPr>
            <a:picLocks noChangeAspect="1"/>
          </p:cNvPicPr>
          <p:nvPr/>
        </p:nvPicPr>
        <p:blipFill>
          <a:blip r:embed="rId4"/>
          <a:stretch>
            <a:fillRect/>
          </a:stretch>
        </p:blipFill>
        <p:spPr>
          <a:xfrm>
            <a:off x="6735965" y="2009850"/>
            <a:ext cx="5235912" cy="3526226"/>
          </a:xfrm>
          <a:prstGeom prst="rect">
            <a:avLst/>
          </a:prstGeom>
        </p:spPr>
      </p:pic>
      <p:sp>
        <p:nvSpPr>
          <p:cNvPr id="15" name="TextBox 14">
            <a:extLst>
              <a:ext uri="{FF2B5EF4-FFF2-40B4-BE49-F238E27FC236}">
                <a16:creationId xmlns:a16="http://schemas.microsoft.com/office/drawing/2014/main" id="{8FC5D436-481F-690A-C071-AF0269BA6970}"/>
              </a:ext>
            </a:extLst>
          </p:cNvPr>
          <p:cNvSpPr txBox="1"/>
          <p:nvPr/>
        </p:nvSpPr>
        <p:spPr>
          <a:xfrm>
            <a:off x="7034154" y="1178853"/>
            <a:ext cx="4937723" cy="830997"/>
          </a:xfrm>
          <a:prstGeom prst="rect">
            <a:avLst/>
          </a:prstGeom>
          <a:noFill/>
        </p:spPr>
        <p:txBody>
          <a:bodyPr wrap="square" rtlCol="0">
            <a:spAutoFit/>
          </a:bodyPr>
          <a:lstStyle/>
          <a:p>
            <a:r>
              <a:rPr lang="en-US" sz="2400" dirty="0"/>
              <a:t>Compare recent CP estimates and the freeze-out curve</a:t>
            </a:r>
          </a:p>
        </p:txBody>
      </p:sp>
      <p:sp>
        <p:nvSpPr>
          <p:cNvPr id="6" name="TextBox 5">
            <a:extLst>
              <a:ext uri="{FF2B5EF4-FFF2-40B4-BE49-F238E27FC236}">
                <a16:creationId xmlns:a16="http://schemas.microsoft.com/office/drawing/2014/main" id="{680DD44C-DDEE-B735-618D-82B1A50B46B3}"/>
              </a:ext>
            </a:extLst>
          </p:cNvPr>
          <p:cNvSpPr txBox="1"/>
          <p:nvPr/>
        </p:nvSpPr>
        <p:spPr>
          <a:xfrm>
            <a:off x="376799" y="5868086"/>
            <a:ext cx="9126216" cy="769441"/>
          </a:xfrm>
          <a:prstGeom prst="rect">
            <a:avLst/>
          </a:prstGeom>
          <a:noFill/>
        </p:spPr>
        <p:txBody>
          <a:bodyPr wrap="none" rtlCol="0">
            <a:spAutoFit/>
          </a:bodyPr>
          <a:lstStyle/>
          <a:p>
            <a:r>
              <a:rPr lang="en-US" sz="2200" dirty="0"/>
              <a:t>One of primary motivations for beam energy scan (BES) programs at RHIC</a:t>
            </a:r>
          </a:p>
          <a:p>
            <a:r>
              <a:rPr lang="en-US" sz="2200" dirty="0"/>
              <a:t>BES-I (7.7-200 GeV) and BES-II (3-4.5 &amp; 7.7-39 GeV)</a:t>
            </a:r>
          </a:p>
        </p:txBody>
      </p:sp>
      <p:pic>
        <p:nvPicPr>
          <p:cNvPr id="3" name="Picture 2" descr="UH Signature - University of Houston">
            <a:extLst>
              <a:ext uri="{FF2B5EF4-FFF2-40B4-BE49-F238E27FC236}">
                <a16:creationId xmlns:a16="http://schemas.microsoft.com/office/drawing/2014/main" id="{A30BFCB3-BC3C-4F18-E2F7-44B5AC199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1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Measuring cumulants in heavy-ion collisions</a:t>
            </a:r>
            <a:endParaRPr lang="uk-UA" dirty="0"/>
          </a:p>
        </p:txBody>
      </p:sp>
      <p:sp>
        <p:nvSpPr>
          <p:cNvPr id="9" name="Text Placeholder 8">
            <a:extLst>
              <a:ext uri="{FF2B5EF4-FFF2-40B4-BE49-F238E27FC236}">
                <a16:creationId xmlns:a16="http://schemas.microsoft.com/office/drawing/2014/main" id="{D1EACCE6-4B6C-4A7A-9ADE-52C1DEA645B6}"/>
              </a:ext>
            </a:extLst>
          </p:cNvPr>
          <p:cNvSpPr>
            <a:spLocks noGrp="1"/>
          </p:cNvSpPr>
          <p:nvPr>
            <p:ph type="body" sz="quarter" idx="12"/>
          </p:nvPr>
        </p:nvSpPr>
        <p:spPr/>
        <p:txBody>
          <a:bodyPr/>
          <a:lstStyle/>
          <a:p>
            <a:r>
              <a:rPr lang="en-US" dirty="0"/>
              <a:t>32</a:t>
            </a:r>
          </a:p>
        </p:txBody>
      </p:sp>
      <p:pic>
        <p:nvPicPr>
          <p:cNvPr id="3" name="Picture 2">
            <a:extLst>
              <a:ext uri="{FF2B5EF4-FFF2-40B4-BE49-F238E27FC236}">
                <a16:creationId xmlns:a16="http://schemas.microsoft.com/office/drawing/2014/main" id="{5FE522AC-5305-4FA5-B46A-074EC792DD2B}"/>
              </a:ext>
            </a:extLst>
          </p:cNvPr>
          <p:cNvPicPr>
            <a:picLocks noChangeAspect="1"/>
          </p:cNvPicPr>
          <p:nvPr/>
        </p:nvPicPr>
        <p:blipFill>
          <a:blip r:embed="rId3"/>
          <a:stretch>
            <a:fillRect/>
          </a:stretch>
        </p:blipFill>
        <p:spPr>
          <a:xfrm>
            <a:off x="476134" y="1814394"/>
            <a:ext cx="7429732" cy="3373705"/>
          </a:xfrm>
          <a:prstGeom prst="rect">
            <a:avLst/>
          </a:prstGeom>
        </p:spPr>
      </p:pic>
      <p:sp>
        <p:nvSpPr>
          <p:cNvPr id="5" name="TextBox 4">
            <a:extLst>
              <a:ext uri="{FF2B5EF4-FFF2-40B4-BE49-F238E27FC236}">
                <a16:creationId xmlns:a16="http://schemas.microsoft.com/office/drawing/2014/main" id="{31B92A34-6845-44E9-BF04-32E192D1271E}"/>
              </a:ext>
            </a:extLst>
          </p:cNvPr>
          <p:cNvSpPr txBox="1"/>
          <p:nvPr/>
        </p:nvSpPr>
        <p:spPr>
          <a:xfrm>
            <a:off x="618563" y="1301420"/>
            <a:ext cx="7597590" cy="400110"/>
          </a:xfrm>
          <a:prstGeom prst="rect">
            <a:avLst/>
          </a:prstGeom>
          <a:noFill/>
        </p:spPr>
        <p:txBody>
          <a:bodyPr wrap="square" rtlCol="0">
            <a:spAutoFit/>
          </a:bodyPr>
          <a:lstStyle/>
          <a:p>
            <a:r>
              <a:rPr lang="en-US" sz="2000" dirty="0"/>
              <a:t>Count the number of events with given number of e.g. (net) protons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CA32FF-4724-4578-99EF-295250663081}"/>
                  </a:ext>
                </a:extLst>
              </p:cNvPr>
              <p:cNvSpPr txBox="1"/>
              <p:nvPr/>
            </p:nvSpPr>
            <p:spPr>
              <a:xfrm>
                <a:off x="618563" y="5156470"/>
                <a:ext cx="8695766" cy="400110"/>
              </a:xfrm>
              <a:prstGeom prst="rect">
                <a:avLst/>
              </a:prstGeom>
              <a:noFill/>
            </p:spPr>
            <p:txBody>
              <a:bodyPr wrap="square" rtlCol="0">
                <a:spAutoFit/>
              </a:bodyPr>
              <a:lstStyle/>
              <a:p>
                <a:r>
                  <a:rPr lang="en-US" sz="2000" dirty="0"/>
                  <a:t>Cumulants are extensive,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𝜅</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b="0" i="1" smtClean="0">
                        <a:latin typeface="Cambria Math" panose="02040503050406030204" pitchFamily="18" charset="0"/>
                      </a:rPr>
                      <m:t>𝑉</m:t>
                    </m:r>
                  </m:oMath>
                </a14:m>
                <a:r>
                  <a:rPr lang="en-US" sz="2000" dirty="0"/>
                  <a:t>, use ratios to cancel out the volume</a:t>
                </a:r>
              </a:p>
            </p:txBody>
          </p:sp>
        </mc:Choice>
        <mc:Fallback xmlns="">
          <p:sp>
            <p:nvSpPr>
              <p:cNvPr id="26" name="TextBox 25">
                <a:extLst>
                  <a:ext uri="{FF2B5EF4-FFF2-40B4-BE49-F238E27FC236}">
                    <a16:creationId xmlns:a16="http://schemas.microsoft.com/office/drawing/2014/main" id="{07CA32FF-4724-4578-99EF-295250663081}"/>
                  </a:ext>
                </a:extLst>
              </p:cNvPr>
              <p:cNvSpPr txBox="1">
                <a:spLocks noRot="1" noChangeAspect="1" noMove="1" noResize="1" noEditPoints="1" noAdjustHandles="1" noChangeArrowheads="1" noChangeShapeType="1" noTextEdit="1"/>
              </p:cNvSpPr>
              <p:nvPr/>
            </p:nvSpPr>
            <p:spPr>
              <a:xfrm>
                <a:off x="618563" y="5156470"/>
                <a:ext cx="8695766" cy="400110"/>
              </a:xfrm>
              <a:prstGeom prst="rect">
                <a:avLst/>
              </a:prstGeom>
              <a:blipFill>
                <a:blip r:embed="rId4"/>
                <a:stretch>
                  <a:fillRect l="-729" t="-9375" b="-25000"/>
                </a:stretch>
              </a:blipFill>
            </p:spPr>
            <p:txBody>
              <a:bodyPr/>
              <a:lstStyle/>
              <a:p>
                <a:r>
                  <a:rPr lang="en-US">
                    <a:noFill/>
                  </a:rPr>
                  <a:t> </a:t>
                </a:r>
              </a:p>
            </p:txBody>
          </p:sp>
        </mc:Fallback>
      </mc:AlternateContent>
      <p:pic>
        <p:nvPicPr>
          <p:cNvPr id="11" name="Graphic 10">
            <a:extLst>
              <a:ext uri="{FF2B5EF4-FFF2-40B4-BE49-F238E27FC236}">
                <a16:creationId xmlns:a16="http://schemas.microsoft.com/office/drawing/2014/main" id="{CC3A2E73-ABD4-4380-B295-34E34DCEB0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1319" y="5655686"/>
            <a:ext cx="2289362" cy="542990"/>
          </a:xfrm>
          <a:prstGeom prst="rect">
            <a:avLst/>
          </a:prstGeom>
        </p:spPr>
      </p:pic>
      <p:pic>
        <p:nvPicPr>
          <p:cNvPr id="6" name="Graphic 5">
            <a:extLst>
              <a:ext uri="{FF2B5EF4-FFF2-40B4-BE49-F238E27FC236}">
                <a16:creationId xmlns:a16="http://schemas.microsoft.com/office/drawing/2014/main" id="{A33BBD4A-713A-4C84-9E98-7AD8EDF415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3372" y="1239433"/>
            <a:ext cx="2491497" cy="574961"/>
          </a:xfrm>
          <a:prstGeom prst="rect">
            <a:avLst/>
          </a:prstGeom>
        </p:spPr>
      </p:pic>
      <p:sp>
        <p:nvSpPr>
          <p:cNvPr id="10" name="TextBox 9">
            <a:extLst>
              <a:ext uri="{FF2B5EF4-FFF2-40B4-BE49-F238E27FC236}">
                <a16:creationId xmlns:a16="http://schemas.microsoft.com/office/drawing/2014/main" id="{701C745C-0D7E-44BA-8A70-D183A430A30E}"/>
              </a:ext>
            </a:extLst>
          </p:cNvPr>
          <p:cNvSpPr txBox="1"/>
          <p:nvPr/>
        </p:nvSpPr>
        <p:spPr>
          <a:xfrm>
            <a:off x="1255607" y="1737881"/>
            <a:ext cx="4138797" cy="276999"/>
          </a:xfrm>
          <a:prstGeom prst="rect">
            <a:avLst/>
          </a:prstGeom>
          <a:noFill/>
        </p:spPr>
        <p:txBody>
          <a:bodyPr wrap="square" rtlCol="0">
            <a:spAutoFit/>
          </a:bodyPr>
          <a:lstStyle/>
          <a:p>
            <a:r>
              <a:rPr lang="en-US" sz="1200" dirty="0">
                <a:solidFill>
                  <a:srgbClr val="0808FF"/>
                </a:solidFill>
              </a:rPr>
              <a:t>STAR Collaboration, Phys. Rev. Lett. 126, 092301 (2021)</a:t>
            </a:r>
            <a:endParaRPr lang="uk-UA" sz="1200" dirty="0">
              <a:solidFill>
                <a:srgbClr val="0808FF"/>
              </a:solidFill>
            </a:endParaRPr>
          </a:p>
        </p:txBody>
      </p:sp>
      <p:sp>
        <p:nvSpPr>
          <p:cNvPr id="7" name="TextBox 6">
            <a:extLst>
              <a:ext uri="{FF2B5EF4-FFF2-40B4-BE49-F238E27FC236}">
                <a16:creationId xmlns:a16="http://schemas.microsoft.com/office/drawing/2014/main" id="{181E3E4B-2D2E-535A-4225-03A04365411D}"/>
              </a:ext>
            </a:extLst>
          </p:cNvPr>
          <p:cNvSpPr txBox="1"/>
          <p:nvPr/>
        </p:nvSpPr>
        <p:spPr>
          <a:xfrm>
            <a:off x="618563" y="6263066"/>
            <a:ext cx="8695766" cy="400110"/>
          </a:xfrm>
          <a:prstGeom prst="rect">
            <a:avLst/>
          </a:prstGeom>
          <a:noFill/>
        </p:spPr>
        <p:txBody>
          <a:bodyPr wrap="square" rtlCol="0">
            <a:spAutoFit/>
          </a:bodyPr>
          <a:lstStyle/>
          <a:p>
            <a:r>
              <a:rPr lang="en-US" sz="2000" dirty="0"/>
              <a:t>Look for subtle critical point signals</a:t>
            </a:r>
          </a:p>
        </p:txBody>
      </p:sp>
      <p:pic>
        <p:nvPicPr>
          <p:cNvPr id="8" name="Picture 7">
            <a:extLst>
              <a:ext uri="{FF2B5EF4-FFF2-40B4-BE49-F238E27FC236}">
                <a16:creationId xmlns:a16="http://schemas.microsoft.com/office/drawing/2014/main" id="{4138CE5F-7727-E4E7-2716-DECF1E201708}"/>
              </a:ext>
            </a:extLst>
          </p:cNvPr>
          <p:cNvPicPr>
            <a:picLocks noChangeAspect="1"/>
          </p:cNvPicPr>
          <p:nvPr/>
        </p:nvPicPr>
        <p:blipFill>
          <a:blip r:embed="rId9"/>
          <a:stretch>
            <a:fillRect/>
          </a:stretch>
        </p:blipFill>
        <p:spPr>
          <a:xfrm>
            <a:off x="8216153" y="2136990"/>
            <a:ext cx="3842926" cy="1933397"/>
          </a:xfrm>
          <a:prstGeom prst="rect">
            <a:avLst/>
          </a:prstGeom>
        </p:spPr>
      </p:pic>
      <p:sp>
        <p:nvSpPr>
          <p:cNvPr id="12" name="TextBox 11">
            <a:extLst>
              <a:ext uri="{FF2B5EF4-FFF2-40B4-BE49-F238E27FC236}">
                <a16:creationId xmlns:a16="http://schemas.microsoft.com/office/drawing/2014/main" id="{286156B5-C111-D16E-C695-D7E40E115383}"/>
              </a:ext>
            </a:extLst>
          </p:cNvPr>
          <p:cNvSpPr txBox="1"/>
          <p:nvPr/>
        </p:nvSpPr>
        <p:spPr>
          <a:xfrm>
            <a:off x="8653372" y="4211298"/>
            <a:ext cx="2954655" cy="369332"/>
          </a:xfrm>
          <a:prstGeom prst="rect">
            <a:avLst/>
          </a:prstGeom>
          <a:noFill/>
        </p:spPr>
        <p:txBody>
          <a:bodyPr wrap="none" rtlCol="0">
            <a:spAutoFit/>
          </a:bodyPr>
          <a:lstStyle/>
          <a:p>
            <a:r>
              <a:rPr lang="en-US" dirty="0"/>
              <a:t>Statistics-hungry observables</a:t>
            </a:r>
          </a:p>
        </p:txBody>
      </p:sp>
      <p:pic>
        <p:nvPicPr>
          <p:cNvPr id="4" name="Picture 3" descr="UH Signature - University of Houston">
            <a:extLst>
              <a:ext uri="{FF2B5EF4-FFF2-40B4-BE49-F238E27FC236}">
                <a16:creationId xmlns:a16="http://schemas.microsoft.com/office/drawing/2014/main" id="{979F6054-2198-94F5-1A92-F677E45B2D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31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1BE43-CA89-6B9F-728D-89D608777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ABA3E-F400-A1E7-0CB5-F54C4D5ADBD8}"/>
              </a:ext>
            </a:extLst>
          </p:cNvPr>
          <p:cNvSpPr>
            <a:spLocks noGrp="1"/>
          </p:cNvSpPr>
          <p:nvPr>
            <p:ph type="title"/>
          </p:nvPr>
        </p:nvSpPr>
        <p:spPr/>
        <p:txBody>
          <a:bodyPr/>
          <a:lstStyle/>
          <a:p>
            <a:r>
              <a:rPr lang="en-US" dirty="0"/>
              <a:t>Theory vs experiment</a:t>
            </a:r>
            <a:endParaRPr lang="uk-UA" dirty="0"/>
          </a:p>
        </p:txBody>
      </p:sp>
      <p:sp>
        <p:nvSpPr>
          <p:cNvPr id="5" name="Text Placeholder 4">
            <a:extLst>
              <a:ext uri="{FF2B5EF4-FFF2-40B4-BE49-F238E27FC236}">
                <a16:creationId xmlns:a16="http://schemas.microsoft.com/office/drawing/2014/main" id="{562F35B0-EBFB-A024-C43A-EC77623C7275}"/>
              </a:ext>
            </a:extLst>
          </p:cNvPr>
          <p:cNvSpPr>
            <a:spLocks noGrp="1"/>
          </p:cNvSpPr>
          <p:nvPr>
            <p:ph type="body" sz="quarter" idx="12"/>
          </p:nvPr>
        </p:nvSpPr>
        <p:spPr/>
        <p:txBody>
          <a:bodyPr/>
          <a:lstStyle/>
          <a:p>
            <a:r>
              <a:rPr lang="en-US" dirty="0"/>
              <a:t>33</a:t>
            </a:r>
          </a:p>
        </p:txBody>
      </p:sp>
      <p:pic>
        <p:nvPicPr>
          <p:cNvPr id="7" name="Picture 6">
            <a:extLst>
              <a:ext uri="{FF2B5EF4-FFF2-40B4-BE49-F238E27FC236}">
                <a16:creationId xmlns:a16="http://schemas.microsoft.com/office/drawing/2014/main" id="{E6244245-C963-8D30-1EEF-6BD828F38F97}"/>
              </a:ext>
            </a:extLst>
          </p:cNvPr>
          <p:cNvPicPr>
            <a:picLocks noChangeAspect="1"/>
          </p:cNvPicPr>
          <p:nvPr/>
        </p:nvPicPr>
        <p:blipFill>
          <a:blip r:embed="rId3"/>
          <a:srcRect l="28608"/>
          <a:stretch/>
        </p:blipFill>
        <p:spPr>
          <a:xfrm>
            <a:off x="7949394" y="3768574"/>
            <a:ext cx="3872065" cy="2715768"/>
          </a:xfrm>
          <a:prstGeom prst="rect">
            <a:avLst/>
          </a:prstGeom>
        </p:spPr>
      </p:pic>
      <p:pic>
        <p:nvPicPr>
          <p:cNvPr id="8" name="Picture 2">
            <a:extLst>
              <a:ext uri="{FF2B5EF4-FFF2-40B4-BE49-F238E27FC236}">
                <a16:creationId xmlns:a16="http://schemas.microsoft.com/office/drawing/2014/main" id="{3355FCE9-7486-4961-722A-7E61520E9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8801" y="1363140"/>
            <a:ext cx="1703975" cy="131473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15">
            <a:extLst>
              <a:ext uri="{FF2B5EF4-FFF2-40B4-BE49-F238E27FC236}">
                <a16:creationId xmlns:a16="http://schemas.microsoft.com/office/drawing/2014/main" id="{DD070527-4DDB-198D-0406-61B4B6EFA6FD}"/>
              </a:ext>
            </a:extLst>
          </p:cNvPr>
          <p:cNvSpPr/>
          <p:nvPr/>
        </p:nvSpPr>
        <p:spPr>
          <a:xfrm rot="5400000">
            <a:off x="10315168" y="3132494"/>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9415AC-123A-3655-1495-BE7F3EF0BD1B}"/>
              </a:ext>
            </a:extLst>
          </p:cNvPr>
          <p:cNvPicPr>
            <a:picLocks noChangeAspect="1"/>
          </p:cNvPicPr>
          <p:nvPr/>
        </p:nvPicPr>
        <p:blipFill>
          <a:blip r:embed="rId3"/>
          <a:srcRect l="28609"/>
          <a:stretch/>
        </p:blipFill>
        <p:spPr>
          <a:xfrm flipH="1">
            <a:off x="499207" y="3796269"/>
            <a:ext cx="3870310" cy="2714537"/>
          </a:xfrm>
          <a:prstGeom prst="rect">
            <a:avLst/>
          </a:prstGeom>
        </p:spPr>
      </p:pic>
      <p:pic>
        <p:nvPicPr>
          <p:cNvPr id="6" name="Picture 5">
            <a:extLst>
              <a:ext uri="{FF2B5EF4-FFF2-40B4-BE49-F238E27FC236}">
                <a16:creationId xmlns:a16="http://schemas.microsoft.com/office/drawing/2014/main" id="{275CA054-2257-92B0-1BC0-AFD11F37BEB5}"/>
              </a:ext>
            </a:extLst>
          </p:cNvPr>
          <p:cNvPicPr>
            <a:picLocks noChangeAspect="1"/>
          </p:cNvPicPr>
          <p:nvPr/>
        </p:nvPicPr>
        <p:blipFill>
          <a:blip r:embed="rId5"/>
          <a:stretch>
            <a:fillRect/>
          </a:stretch>
        </p:blipFill>
        <p:spPr>
          <a:xfrm>
            <a:off x="396386" y="1336427"/>
            <a:ext cx="2262201" cy="1525670"/>
          </a:xfrm>
          <a:prstGeom prst="rect">
            <a:avLst/>
          </a:prstGeom>
        </p:spPr>
      </p:pic>
      <p:pic>
        <p:nvPicPr>
          <p:cNvPr id="11" name="Picture 10">
            <a:extLst>
              <a:ext uri="{FF2B5EF4-FFF2-40B4-BE49-F238E27FC236}">
                <a16:creationId xmlns:a16="http://schemas.microsoft.com/office/drawing/2014/main" id="{443E04C1-B9B4-8AEA-01D0-B93DCA998157}"/>
              </a:ext>
            </a:extLst>
          </p:cNvPr>
          <p:cNvPicPr>
            <a:picLocks noChangeAspect="1"/>
          </p:cNvPicPr>
          <p:nvPr/>
        </p:nvPicPr>
        <p:blipFill>
          <a:blip r:embed="rId6"/>
          <a:stretch>
            <a:fillRect/>
          </a:stretch>
        </p:blipFill>
        <p:spPr>
          <a:xfrm>
            <a:off x="4415040" y="3963549"/>
            <a:ext cx="3361920" cy="2547257"/>
          </a:xfrm>
          <a:prstGeom prst="rect">
            <a:avLst/>
          </a:prstGeom>
        </p:spPr>
      </p:pic>
      <p:sp>
        <p:nvSpPr>
          <p:cNvPr id="12" name="Arrow: Right 15">
            <a:extLst>
              <a:ext uri="{FF2B5EF4-FFF2-40B4-BE49-F238E27FC236}">
                <a16:creationId xmlns:a16="http://schemas.microsoft.com/office/drawing/2014/main" id="{EC224A43-185E-A3EA-B9AC-EE11FECBE444}"/>
              </a:ext>
            </a:extLst>
          </p:cNvPr>
          <p:cNvSpPr/>
          <p:nvPr/>
        </p:nvSpPr>
        <p:spPr>
          <a:xfrm rot="5400000">
            <a:off x="1163325" y="3317719"/>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17135A-85A3-D358-A486-58B57FFF515F}"/>
              </a:ext>
            </a:extLst>
          </p:cNvPr>
          <p:cNvSpPr txBox="1"/>
          <p:nvPr/>
        </p:nvSpPr>
        <p:spPr>
          <a:xfrm>
            <a:off x="531059" y="948391"/>
            <a:ext cx="2270173" cy="369332"/>
          </a:xfrm>
          <a:prstGeom prst="rect">
            <a:avLst/>
          </a:prstGeom>
          <a:noFill/>
        </p:spPr>
        <p:txBody>
          <a:bodyPr wrap="none" rtlCol="0">
            <a:spAutoFit/>
          </a:bodyPr>
          <a:lstStyle/>
          <a:p>
            <a:r>
              <a:rPr lang="en-US" dirty="0">
                <a:solidFill>
                  <a:srgbClr val="FF0000"/>
                </a:solidFill>
              </a:rPr>
              <a:t>guidance from theory</a:t>
            </a:r>
          </a:p>
        </p:txBody>
      </p:sp>
      <p:sp>
        <p:nvSpPr>
          <p:cNvPr id="14" name="TextBox 13">
            <a:extLst>
              <a:ext uri="{FF2B5EF4-FFF2-40B4-BE49-F238E27FC236}">
                <a16:creationId xmlns:a16="http://schemas.microsoft.com/office/drawing/2014/main" id="{4AB1B999-64C5-5CE7-D5CC-0EAD79C7B959}"/>
              </a:ext>
            </a:extLst>
          </p:cNvPr>
          <p:cNvSpPr txBox="1"/>
          <p:nvPr/>
        </p:nvSpPr>
        <p:spPr>
          <a:xfrm>
            <a:off x="9230860" y="980420"/>
            <a:ext cx="2821606" cy="369332"/>
          </a:xfrm>
          <a:prstGeom prst="rect">
            <a:avLst/>
          </a:prstGeom>
          <a:noFill/>
        </p:spPr>
        <p:txBody>
          <a:bodyPr wrap="none" rtlCol="0">
            <a:spAutoFit/>
          </a:bodyPr>
          <a:lstStyle/>
          <a:p>
            <a:r>
              <a:rPr lang="en-US" dirty="0">
                <a:solidFill>
                  <a:srgbClr val="0808FF"/>
                </a:solidFill>
              </a:rPr>
              <a:t>experiment (the real thing)</a:t>
            </a:r>
          </a:p>
        </p:txBody>
      </p:sp>
      <p:pic>
        <p:nvPicPr>
          <p:cNvPr id="15" name="Picture 14">
            <a:extLst>
              <a:ext uri="{FF2B5EF4-FFF2-40B4-BE49-F238E27FC236}">
                <a16:creationId xmlns:a16="http://schemas.microsoft.com/office/drawing/2014/main" id="{A502B19D-832C-75D4-4A5F-ED18AF5E8C54}"/>
              </a:ext>
            </a:extLst>
          </p:cNvPr>
          <p:cNvPicPr>
            <a:picLocks noChangeAspect="1"/>
          </p:cNvPicPr>
          <p:nvPr/>
        </p:nvPicPr>
        <p:blipFill>
          <a:blip r:embed="rId7"/>
          <a:stretch>
            <a:fillRect/>
          </a:stretch>
        </p:blipFill>
        <p:spPr>
          <a:xfrm>
            <a:off x="6729185" y="4334329"/>
            <a:ext cx="860997" cy="335643"/>
          </a:xfrm>
          <a:prstGeom prst="rect">
            <a:avLst/>
          </a:prstGeom>
        </p:spPr>
      </p:pic>
      <p:pic>
        <p:nvPicPr>
          <p:cNvPr id="16" name="Picture 15">
            <a:extLst>
              <a:ext uri="{FF2B5EF4-FFF2-40B4-BE49-F238E27FC236}">
                <a16:creationId xmlns:a16="http://schemas.microsoft.com/office/drawing/2014/main" id="{FD033124-5BC5-FD76-FD54-D92DC75F3CEF}"/>
              </a:ext>
            </a:extLst>
          </p:cNvPr>
          <p:cNvPicPr>
            <a:picLocks noChangeAspect="1"/>
          </p:cNvPicPr>
          <p:nvPr/>
        </p:nvPicPr>
        <p:blipFill>
          <a:blip r:embed="rId8"/>
          <a:stretch>
            <a:fillRect/>
          </a:stretch>
        </p:blipFill>
        <p:spPr>
          <a:xfrm>
            <a:off x="4965266" y="6070600"/>
            <a:ext cx="855436" cy="246930"/>
          </a:xfrm>
          <a:prstGeom prst="rect">
            <a:avLst/>
          </a:prstGeom>
        </p:spPr>
      </p:pic>
      <p:sp>
        <p:nvSpPr>
          <p:cNvPr id="17" name="TextBox 16">
            <a:extLst>
              <a:ext uri="{FF2B5EF4-FFF2-40B4-BE49-F238E27FC236}">
                <a16:creationId xmlns:a16="http://schemas.microsoft.com/office/drawing/2014/main" id="{89526835-E143-2A4E-9A73-909BD3949270}"/>
              </a:ext>
            </a:extLst>
          </p:cNvPr>
          <p:cNvSpPr txBox="1"/>
          <p:nvPr/>
        </p:nvSpPr>
        <p:spPr>
          <a:xfrm rot="18876171">
            <a:off x="9221096" y="3280678"/>
            <a:ext cx="1478290" cy="276999"/>
          </a:xfrm>
          <a:prstGeom prst="rect">
            <a:avLst/>
          </a:prstGeom>
          <a:noFill/>
        </p:spPr>
        <p:txBody>
          <a:bodyPr wrap="none" rtlCol="0">
            <a:spAutoFit/>
          </a:bodyPr>
          <a:lstStyle/>
          <a:p>
            <a:r>
              <a:rPr lang="en-US" sz="1200" dirty="0"/>
              <a:t>track reconstruction</a:t>
            </a:r>
          </a:p>
        </p:txBody>
      </p:sp>
      <p:sp>
        <p:nvSpPr>
          <p:cNvPr id="18" name="TextBox 17">
            <a:extLst>
              <a:ext uri="{FF2B5EF4-FFF2-40B4-BE49-F238E27FC236}">
                <a16:creationId xmlns:a16="http://schemas.microsoft.com/office/drawing/2014/main" id="{14B0857C-8412-B29C-24E4-DEBE13435672}"/>
              </a:ext>
            </a:extLst>
          </p:cNvPr>
          <p:cNvSpPr txBox="1"/>
          <p:nvPr/>
        </p:nvSpPr>
        <p:spPr>
          <a:xfrm rot="3029849">
            <a:off x="10782773" y="3290501"/>
            <a:ext cx="1156086" cy="276999"/>
          </a:xfrm>
          <a:prstGeom prst="rect">
            <a:avLst/>
          </a:prstGeom>
          <a:noFill/>
        </p:spPr>
        <p:txBody>
          <a:bodyPr wrap="none" rtlCol="0">
            <a:spAutoFit/>
          </a:bodyPr>
          <a:lstStyle/>
          <a:p>
            <a:r>
              <a:rPr lang="en-US" sz="1200" dirty="0"/>
              <a:t>event selection</a:t>
            </a:r>
          </a:p>
        </p:txBody>
      </p:sp>
      <p:sp>
        <p:nvSpPr>
          <p:cNvPr id="19" name="TextBox 18">
            <a:extLst>
              <a:ext uri="{FF2B5EF4-FFF2-40B4-BE49-F238E27FC236}">
                <a16:creationId xmlns:a16="http://schemas.microsoft.com/office/drawing/2014/main" id="{7B155F13-3AC2-496B-F6F3-56B1706DBE82}"/>
              </a:ext>
            </a:extLst>
          </p:cNvPr>
          <p:cNvSpPr txBox="1"/>
          <p:nvPr/>
        </p:nvSpPr>
        <p:spPr>
          <a:xfrm>
            <a:off x="9250024" y="4788335"/>
            <a:ext cx="1491114" cy="276999"/>
          </a:xfrm>
          <a:prstGeom prst="rect">
            <a:avLst/>
          </a:prstGeom>
          <a:noFill/>
        </p:spPr>
        <p:txBody>
          <a:bodyPr wrap="none" rtlCol="0">
            <a:spAutoFit/>
          </a:bodyPr>
          <a:lstStyle/>
          <a:p>
            <a:r>
              <a:rPr lang="en-US" sz="1200" dirty="0"/>
              <a:t>efficiency correction</a:t>
            </a:r>
          </a:p>
        </p:txBody>
      </p:sp>
      <p:sp>
        <p:nvSpPr>
          <p:cNvPr id="20" name="TextBox 19">
            <a:extLst>
              <a:ext uri="{FF2B5EF4-FFF2-40B4-BE49-F238E27FC236}">
                <a16:creationId xmlns:a16="http://schemas.microsoft.com/office/drawing/2014/main" id="{548DE6AC-EC54-B6E4-99B5-B62251303B0D}"/>
              </a:ext>
            </a:extLst>
          </p:cNvPr>
          <p:cNvSpPr txBox="1"/>
          <p:nvPr/>
        </p:nvSpPr>
        <p:spPr>
          <a:xfrm>
            <a:off x="7935471" y="5385385"/>
            <a:ext cx="628698" cy="276999"/>
          </a:xfrm>
          <a:prstGeom prst="rect">
            <a:avLst/>
          </a:prstGeom>
          <a:noFill/>
        </p:spPr>
        <p:txBody>
          <a:bodyPr wrap="none" rtlCol="0">
            <a:spAutoFit/>
          </a:bodyPr>
          <a:lstStyle/>
          <a:p>
            <a:r>
              <a:rPr lang="en-US" sz="1200" dirty="0"/>
              <a:t>CBWC</a:t>
            </a:r>
          </a:p>
        </p:txBody>
      </p:sp>
      <p:sp>
        <p:nvSpPr>
          <p:cNvPr id="21" name="TextBox 20">
            <a:extLst>
              <a:ext uri="{FF2B5EF4-FFF2-40B4-BE49-F238E27FC236}">
                <a16:creationId xmlns:a16="http://schemas.microsoft.com/office/drawing/2014/main" id="{79D55BFC-985F-3D3F-4CEB-CE10C81E8F4D}"/>
              </a:ext>
            </a:extLst>
          </p:cNvPr>
          <p:cNvSpPr txBox="1"/>
          <p:nvPr/>
        </p:nvSpPr>
        <p:spPr>
          <a:xfrm>
            <a:off x="9531567" y="5396270"/>
            <a:ext cx="556563" cy="276999"/>
          </a:xfrm>
          <a:prstGeom prst="rect">
            <a:avLst/>
          </a:prstGeom>
          <a:noFill/>
        </p:spPr>
        <p:txBody>
          <a:bodyPr wrap="none" rtlCol="0">
            <a:spAutoFit/>
          </a:bodyPr>
          <a:lstStyle/>
          <a:p>
            <a:r>
              <a:rPr lang="en-US" sz="1200" dirty="0"/>
              <a:t>purity</a:t>
            </a:r>
          </a:p>
        </p:txBody>
      </p:sp>
      <p:sp>
        <p:nvSpPr>
          <p:cNvPr id="22" name="TextBox 21">
            <a:extLst>
              <a:ext uri="{FF2B5EF4-FFF2-40B4-BE49-F238E27FC236}">
                <a16:creationId xmlns:a16="http://schemas.microsoft.com/office/drawing/2014/main" id="{820B8A68-8578-2653-C9F8-5E16F012A2D9}"/>
              </a:ext>
            </a:extLst>
          </p:cNvPr>
          <p:cNvSpPr txBox="1"/>
          <p:nvPr/>
        </p:nvSpPr>
        <p:spPr>
          <a:xfrm rot="18876171">
            <a:off x="113507" y="3280677"/>
            <a:ext cx="1284326" cy="276999"/>
          </a:xfrm>
          <a:prstGeom prst="rect">
            <a:avLst/>
          </a:prstGeom>
          <a:noFill/>
        </p:spPr>
        <p:txBody>
          <a:bodyPr wrap="none" rtlCol="0">
            <a:spAutoFit/>
          </a:bodyPr>
          <a:lstStyle/>
          <a:p>
            <a:r>
              <a:rPr lang="en-US" sz="1200" dirty="0"/>
              <a:t>hydro simulation</a:t>
            </a:r>
          </a:p>
        </p:txBody>
      </p:sp>
      <p:sp>
        <p:nvSpPr>
          <p:cNvPr id="23" name="TextBox 22">
            <a:extLst>
              <a:ext uri="{FF2B5EF4-FFF2-40B4-BE49-F238E27FC236}">
                <a16:creationId xmlns:a16="http://schemas.microsoft.com/office/drawing/2014/main" id="{84D017D3-749A-0A4C-5CE8-592D999DA402}"/>
              </a:ext>
            </a:extLst>
          </p:cNvPr>
          <p:cNvSpPr txBox="1"/>
          <p:nvPr/>
        </p:nvSpPr>
        <p:spPr>
          <a:xfrm rot="2849732">
            <a:off x="1541396" y="3754627"/>
            <a:ext cx="1534394" cy="276999"/>
          </a:xfrm>
          <a:prstGeom prst="rect">
            <a:avLst/>
          </a:prstGeom>
          <a:noFill/>
        </p:spPr>
        <p:txBody>
          <a:bodyPr wrap="none" rtlCol="0">
            <a:spAutoFit/>
          </a:bodyPr>
          <a:lstStyle/>
          <a:p>
            <a:r>
              <a:rPr lang="en-US" sz="1200" dirty="0"/>
              <a:t>critical slowing down</a:t>
            </a:r>
          </a:p>
        </p:txBody>
      </p:sp>
      <p:sp>
        <p:nvSpPr>
          <p:cNvPr id="24" name="TextBox 23">
            <a:extLst>
              <a:ext uri="{FF2B5EF4-FFF2-40B4-BE49-F238E27FC236}">
                <a16:creationId xmlns:a16="http://schemas.microsoft.com/office/drawing/2014/main" id="{20D758A9-1D39-F7CD-10C4-FE9729BA2A52}"/>
              </a:ext>
            </a:extLst>
          </p:cNvPr>
          <p:cNvSpPr txBox="1"/>
          <p:nvPr/>
        </p:nvSpPr>
        <p:spPr>
          <a:xfrm rot="18876171">
            <a:off x="-107096" y="4915264"/>
            <a:ext cx="1276311" cy="276999"/>
          </a:xfrm>
          <a:prstGeom prst="rect">
            <a:avLst/>
          </a:prstGeom>
          <a:noFill/>
        </p:spPr>
        <p:txBody>
          <a:bodyPr wrap="none" rtlCol="0">
            <a:spAutoFit/>
          </a:bodyPr>
          <a:lstStyle/>
          <a:p>
            <a:r>
              <a:rPr lang="en-US" sz="1200" dirty="0"/>
              <a:t>canonical effects</a:t>
            </a:r>
          </a:p>
        </p:txBody>
      </p:sp>
      <p:sp>
        <p:nvSpPr>
          <p:cNvPr id="25" name="TextBox 24">
            <a:extLst>
              <a:ext uri="{FF2B5EF4-FFF2-40B4-BE49-F238E27FC236}">
                <a16:creationId xmlns:a16="http://schemas.microsoft.com/office/drawing/2014/main" id="{18F334D9-5B66-B57E-DAEB-4E86EDFA8F0B}"/>
              </a:ext>
            </a:extLst>
          </p:cNvPr>
          <p:cNvSpPr txBox="1"/>
          <p:nvPr/>
        </p:nvSpPr>
        <p:spPr>
          <a:xfrm>
            <a:off x="1863707" y="4734560"/>
            <a:ext cx="1151277" cy="276999"/>
          </a:xfrm>
          <a:prstGeom prst="rect">
            <a:avLst/>
          </a:prstGeom>
          <a:noFill/>
        </p:spPr>
        <p:txBody>
          <a:bodyPr wrap="none" rtlCol="0">
            <a:spAutoFit/>
          </a:bodyPr>
          <a:lstStyle/>
          <a:p>
            <a:r>
              <a:rPr lang="en-US" sz="1200" dirty="0"/>
              <a:t>kinematic cuts</a:t>
            </a:r>
          </a:p>
        </p:txBody>
      </p:sp>
      <p:sp>
        <p:nvSpPr>
          <p:cNvPr id="26" name="TextBox 25">
            <a:extLst>
              <a:ext uri="{FF2B5EF4-FFF2-40B4-BE49-F238E27FC236}">
                <a16:creationId xmlns:a16="http://schemas.microsoft.com/office/drawing/2014/main" id="{C1C57E42-8EF5-1481-B419-D2731A9814AE}"/>
              </a:ext>
            </a:extLst>
          </p:cNvPr>
          <p:cNvSpPr txBox="1"/>
          <p:nvPr/>
        </p:nvSpPr>
        <p:spPr>
          <a:xfrm rot="3199450">
            <a:off x="1948640" y="5676949"/>
            <a:ext cx="1176925" cy="276999"/>
          </a:xfrm>
          <a:prstGeom prst="rect">
            <a:avLst/>
          </a:prstGeom>
          <a:noFill/>
        </p:spPr>
        <p:txBody>
          <a:bodyPr wrap="none" rtlCol="0">
            <a:spAutoFit/>
          </a:bodyPr>
          <a:lstStyle/>
          <a:p>
            <a:r>
              <a:rPr lang="en-US" sz="1200" dirty="0"/>
              <a:t>hadronic phase</a:t>
            </a:r>
          </a:p>
        </p:txBody>
      </p:sp>
      <p:sp>
        <p:nvSpPr>
          <p:cNvPr id="3" name="TextBox 2">
            <a:extLst>
              <a:ext uri="{FF2B5EF4-FFF2-40B4-BE49-F238E27FC236}">
                <a16:creationId xmlns:a16="http://schemas.microsoft.com/office/drawing/2014/main" id="{46CA5A79-B3DA-B85B-FFB7-61870DD0B7EF}"/>
              </a:ext>
            </a:extLst>
          </p:cNvPr>
          <p:cNvSpPr txBox="1"/>
          <p:nvPr/>
        </p:nvSpPr>
        <p:spPr>
          <a:xfrm>
            <a:off x="3629891" y="1133057"/>
            <a:ext cx="4591885" cy="769441"/>
          </a:xfrm>
          <a:prstGeom prst="rect">
            <a:avLst/>
          </a:prstGeom>
          <a:noFill/>
        </p:spPr>
        <p:txBody>
          <a:bodyPr wrap="square" rtlCol="0">
            <a:spAutoFit/>
          </a:bodyPr>
          <a:lstStyle/>
          <a:p>
            <a:pPr algn="ctr"/>
            <a:r>
              <a:rPr lang="en-US" sz="2200" b="1" i="1" dirty="0"/>
              <a:t>Comparing theory and experiment should be done very carefully</a:t>
            </a:r>
          </a:p>
        </p:txBody>
      </p:sp>
      <p:sp>
        <p:nvSpPr>
          <p:cNvPr id="10" name="TextBox 9">
            <a:extLst>
              <a:ext uri="{FF2B5EF4-FFF2-40B4-BE49-F238E27FC236}">
                <a16:creationId xmlns:a16="http://schemas.microsoft.com/office/drawing/2014/main" id="{8B583FE5-9BEA-1147-D973-099415572CEF}"/>
              </a:ext>
            </a:extLst>
          </p:cNvPr>
          <p:cNvSpPr txBox="1"/>
          <p:nvPr/>
        </p:nvSpPr>
        <p:spPr>
          <a:xfrm>
            <a:off x="3967150" y="1984685"/>
            <a:ext cx="4254625" cy="646331"/>
          </a:xfrm>
          <a:prstGeom prst="rect">
            <a:avLst/>
          </a:prstGeom>
          <a:noFill/>
        </p:spPr>
        <p:txBody>
          <a:bodyPr wrap="square" rtlCol="0">
            <a:spAutoFit/>
          </a:bodyPr>
          <a:lstStyle/>
          <a:p>
            <a:pPr algn="ctr"/>
            <a:r>
              <a:rPr lang="en-US" i="1" dirty="0">
                <a:solidFill>
                  <a:srgbClr val="FF0000"/>
                </a:solidFill>
              </a:rPr>
              <a:t>Some effects that are unrelated to the CP may masquerade the signal</a:t>
            </a:r>
          </a:p>
        </p:txBody>
      </p:sp>
      <p:sp>
        <p:nvSpPr>
          <p:cNvPr id="28" name="TextBox 27">
            <a:extLst>
              <a:ext uri="{FF2B5EF4-FFF2-40B4-BE49-F238E27FC236}">
                <a16:creationId xmlns:a16="http://schemas.microsoft.com/office/drawing/2014/main" id="{01DF261D-48F2-2A9C-CB01-CDBB6A7A5A5F}"/>
              </a:ext>
            </a:extLst>
          </p:cNvPr>
          <p:cNvSpPr txBox="1"/>
          <p:nvPr/>
        </p:nvSpPr>
        <p:spPr>
          <a:xfrm>
            <a:off x="3967150" y="2880565"/>
            <a:ext cx="4456414" cy="923330"/>
          </a:xfrm>
          <a:prstGeom prst="rect">
            <a:avLst/>
          </a:prstGeom>
          <a:noFill/>
        </p:spPr>
        <p:txBody>
          <a:bodyPr wrap="square" rtlCol="0">
            <a:spAutoFit/>
          </a:bodyPr>
          <a:lstStyle/>
          <a:p>
            <a:pPr algn="ctr"/>
            <a:r>
              <a:rPr lang="en-US" i="1" dirty="0">
                <a:solidFill>
                  <a:srgbClr val="0808FF"/>
                </a:solidFill>
              </a:rPr>
              <a:t>On the other hand, due to rapid expansion of the fireball the actual critical point signal may be very subtle</a:t>
            </a:r>
          </a:p>
        </p:txBody>
      </p:sp>
      <p:pic>
        <p:nvPicPr>
          <p:cNvPr id="29" name="Picture 28" descr="UH Signature - University of Houston">
            <a:extLst>
              <a:ext uri="{FF2B5EF4-FFF2-40B4-BE49-F238E27FC236}">
                <a16:creationId xmlns:a16="http://schemas.microsoft.com/office/drawing/2014/main" id="{C4451BF5-0D1F-AFC0-0D7F-BB2ACC0C66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9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latin typeface="LM Sans 10" panose="00000500000000000000" pitchFamily="50" charset="0"/>
              </a:rPr>
              <a:t>Hints from RHIC-BES-I</a:t>
            </a:r>
            <a:endParaRPr lang="uk-UA" dirty="0"/>
          </a:p>
        </p:txBody>
      </p:sp>
      <p:sp>
        <p:nvSpPr>
          <p:cNvPr id="12" name="Text Placeholder 11">
            <a:extLst>
              <a:ext uri="{FF2B5EF4-FFF2-40B4-BE49-F238E27FC236}">
                <a16:creationId xmlns:a16="http://schemas.microsoft.com/office/drawing/2014/main" id="{556DF493-8117-4694-BA4B-EA9D43395BA7}"/>
              </a:ext>
            </a:extLst>
          </p:cNvPr>
          <p:cNvSpPr>
            <a:spLocks noGrp="1"/>
          </p:cNvSpPr>
          <p:nvPr>
            <p:ph type="body" sz="quarter" idx="12"/>
          </p:nvPr>
        </p:nvSpPr>
        <p:spPr/>
        <p:txBody>
          <a:bodyPr/>
          <a:lstStyle/>
          <a:p>
            <a:r>
              <a:rPr lang="en-US" dirty="0"/>
              <a:t>34</a:t>
            </a:r>
          </a:p>
        </p:txBody>
      </p:sp>
      <p:sp>
        <p:nvSpPr>
          <p:cNvPr id="14" name="TextBox 13">
            <a:hlinkClick r:id="rId3"/>
            <a:extLst>
              <a:ext uri="{FF2B5EF4-FFF2-40B4-BE49-F238E27FC236}">
                <a16:creationId xmlns:a16="http://schemas.microsoft.com/office/drawing/2014/main" id="{D5AB1534-C6FF-99E1-A63A-90C1194A4CC0}"/>
              </a:ext>
            </a:extLst>
          </p:cNvPr>
          <p:cNvSpPr txBox="1"/>
          <p:nvPr/>
        </p:nvSpPr>
        <p:spPr>
          <a:xfrm>
            <a:off x="6991916" y="2068145"/>
            <a:ext cx="4474302" cy="307777"/>
          </a:xfrm>
          <a:prstGeom prst="rect">
            <a:avLst/>
          </a:prstGeom>
          <a:noFill/>
        </p:spPr>
        <p:txBody>
          <a:bodyPr wrap="none" rtlCol="0">
            <a:spAutoFit/>
          </a:bodyPr>
          <a:lstStyle/>
          <a:p>
            <a:r>
              <a:rPr lang="en-US" sz="1400" dirty="0">
                <a:solidFill>
                  <a:srgbClr val="0808FF"/>
                </a:solidFill>
              </a:rPr>
              <a:t>VV,</a:t>
            </a:r>
            <a:r>
              <a:rPr lang="en-US" sz="1400" b="1" dirty="0">
                <a:solidFill>
                  <a:srgbClr val="0808FF"/>
                </a:solidFill>
              </a:rPr>
              <a:t> </a:t>
            </a:r>
            <a:r>
              <a:rPr lang="en-US" sz="1400" dirty="0">
                <a:solidFill>
                  <a:srgbClr val="0808FF"/>
                </a:solidFill>
              </a:rPr>
              <a:t>V. Koch, C. Shen, Phys. Rev. C 105, 014904 (2022)</a:t>
            </a:r>
            <a:endParaRPr lang="uk-UA" sz="1400" dirty="0">
              <a:solidFill>
                <a:srgbClr val="0808FF"/>
              </a:solidFill>
            </a:endParaRPr>
          </a:p>
        </p:txBody>
      </p:sp>
      <p:pic>
        <p:nvPicPr>
          <p:cNvPr id="4" name="Picture 3">
            <a:extLst>
              <a:ext uri="{FF2B5EF4-FFF2-40B4-BE49-F238E27FC236}">
                <a16:creationId xmlns:a16="http://schemas.microsoft.com/office/drawing/2014/main" id="{7E47592E-7499-15DB-7DCA-D1808DDB1BD6}"/>
              </a:ext>
            </a:extLst>
          </p:cNvPr>
          <p:cNvPicPr>
            <a:picLocks noChangeAspect="1"/>
          </p:cNvPicPr>
          <p:nvPr/>
        </p:nvPicPr>
        <p:blipFill>
          <a:blip r:embed="rId4"/>
          <a:stretch>
            <a:fillRect/>
          </a:stretch>
        </p:blipFill>
        <p:spPr>
          <a:xfrm>
            <a:off x="1594702" y="2846307"/>
            <a:ext cx="9002596" cy="3471027"/>
          </a:xfrm>
          <a:prstGeom prst="rect">
            <a:avLst/>
          </a:prstGeom>
        </p:spPr>
      </p:pic>
      <p:sp>
        <p:nvSpPr>
          <p:cNvPr id="5" name="TextBox 4">
            <a:extLst>
              <a:ext uri="{FF2B5EF4-FFF2-40B4-BE49-F238E27FC236}">
                <a16:creationId xmlns:a16="http://schemas.microsoft.com/office/drawing/2014/main" id="{4FDAF449-8F89-1DA5-5A76-FF16D521B5A3}"/>
              </a:ext>
            </a:extLst>
          </p:cNvPr>
          <p:cNvSpPr txBox="1"/>
          <p:nvPr/>
        </p:nvSpPr>
        <p:spPr>
          <a:xfrm>
            <a:off x="644769" y="1704124"/>
            <a:ext cx="8428911" cy="430887"/>
          </a:xfrm>
          <a:prstGeom prst="rect">
            <a:avLst/>
          </a:prstGeom>
          <a:noFill/>
        </p:spPr>
        <p:txBody>
          <a:bodyPr wrap="none" rtlCol="0">
            <a:spAutoFit/>
          </a:bodyPr>
          <a:lstStyle/>
          <a:p>
            <a:r>
              <a:rPr lang="en-US" sz="2200" dirty="0"/>
              <a:t>State-of-the-art non-critical baseline computed using hydrodynamics </a:t>
            </a:r>
          </a:p>
        </p:txBody>
      </p:sp>
      <p:pic>
        <p:nvPicPr>
          <p:cNvPr id="15" name="Picture 14" descr="UH Signature - University of Houston">
            <a:extLst>
              <a:ext uri="{FF2B5EF4-FFF2-40B4-BE49-F238E27FC236}">
                <a16:creationId xmlns:a16="http://schemas.microsoft.com/office/drawing/2014/main" id="{E693609A-BAF7-05C5-DB5C-8C3533D9D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5C8B67-623A-08C7-4382-692E9D858474}"/>
              </a:ext>
            </a:extLst>
          </p:cNvPr>
          <p:cNvSpPr txBox="1"/>
          <p:nvPr/>
        </p:nvSpPr>
        <p:spPr>
          <a:xfrm>
            <a:off x="644769" y="2395671"/>
            <a:ext cx="7478329" cy="430887"/>
          </a:xfrm>
          <a:prstGeom prst="rect">
            <a:avLst/>
          </a:prstGeom>
          <a:noFill/>
        </p:spPr>
        <p:txBody>
          <a:bodyPr wrap="none" rtlCol="0">
            <a:spAutoFit/>
          </a:bodyPr>
          <a:lstStyle/>
          <a:p>
            <a:r>
              <a:rPr lang="en-US" sz="2200" dirty="0"/>
              <a:t>Subtract it from the data and look for a possible signal of CP</a:t>
            </a:r>
          </a:p>
        </p:txBody>
      </p:sp>
      <p:sp>
        <p:nvSpPr>
          <p:cNvPr id="7" name="TextBox 6">
            <a:extLst>
              <a:ext uri="{FF2B5EF4-FFF2-40B4-BE49-F238E27FC236}">
                <a16:creationId xmlns:a16="http://schemas.microsoft.com/office/drawing/2014/main" id="{85A97A99-DABA-5E17-3104-5B72B5A958AB}"/>
              </a:ext>
            </a:extLst>
          </p:cNvPr>
          <p:cNvSpPr txBox="1"/>
          <p:nvPr/>
        </p:nvSpPr>
        <p:spPr>
          <a:xfrm>
            <a:off x="644769" y="1103531"/>
            <a:ext cx="8337539" cy="430887"/>
          </a:xfrm>
          <a:prstGeom prst="rect">
            <a:avLst/>
          </a:prstGeom>
          <a:noFill/>
        </p:spPr>
        <p:txBody>
          <a:bodyPr wrap="none" rtlCol="0">
            <a:spAutoFit/>
          </a:bodyPr>
          <a:lstStyle/>
          <a:p>
            <a:r>
              <a:rPr lang="en-US" sz="2200" dirty="0"/>
              <a:t>Quantitative calculations of critical fluctuations are still not available</a:t>
            </a:r>
          </a:p>
        </p:txBody>
      </p:sp>
      <p:sp>
        <p:nvSpPr>
          <p:cNvPr id="8" name="TextBox 7">
            <a:extLst>
              <a:ext uri="{FF2B5EF4-FFF2-40B4-BE49-F238E27FC236}">
                <a16:creationId xmlns:a16="http://schemas.microsoft.com/office/drawing/2014/main" id="{8DB8A1DB-2D94-0251-5323-DB4FD07AB407}"/>
              </a:ext>
            </a:extLst>
          </p:cNvPr>
          <p:cNvSpPr txBox="1"/>
          <p:nvPr/>
        </p:nvSpPr>
        <p:spPr>
          <a:xfrm>
            <a:off x="644768" y="6317334"/>
            <a:ext cx="5028941" cy="430887"/>
          </a:xfrm>
          <a:prstGeom prst="rect">
            <a:avLst/>
          </a:prstGeom>
          <a:noFill/>
        </p:spPr>
        <p:txBody>
          <a:bodyPr wrap="none" rtlCol="0">
            <a:spAutoFit/>
          </a:bodyPr>
          <a:lstStyle/>
          <a:p>
            <a:r>
              <a:rPr lang="en-US" sz="2200" dirty="0"/>
              <a:t>Analysis of RHIC-BES-II data in progress</a:t>
            </a:r>
          </a:p>
        </p:txBody>
      </p:sp>
    </p:spTree>
    <p:extLst>
      <p:ext uri="{BB962C8B-B14F-4D97-AF65-F5344CB8AC3E}">
        <p14:creationId xmlns:p14="http://schemas.microsoft.com/office/powerpoint/2010/main" val="403461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B8306-F602-AD66-601B-1C0E047FD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F2170-5051-F85E-DF73-F5DEC54221DB}"/>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QCD in astrophysics</a:t>
            </a:r>
            <a:endParaRPr lang="uk-UA" dirty="0"/>
          </a:p>
        </p:txBody>
      </p:sp>
      <p:sp>
        <p:nvSpPr>
          <p:cNvPr id="12" name="Text Placeholder 11">
            <a:extLst>
              <a:ext uri="{FF2B5EF4-FFF2-40B4-BE49-F238E27FC236}">
                <a16:creationId xmlns:a16="http://schemas.microsoft.com/office/drawing/2014/main" id="{A6D5A0E9-FC6E-9ACB-9597-82354C7A0BC7}"/>
              </a:ext>
            </a:extLst>
          </p:cNvPr>
          <p:cNvSpPr>
            <a:spLocks noGrp="1"/>
          </p:cNvSpPr>
          <p:nvPr>
            <p:ph type="body" sz="quarter" idx="12"/>
          </p:nvPr>
        </p:nvSpPr>
        <p:spPr/>
        <p:txBody>
          <a:bodyPr/>
          <a:lstStyle/>
          <a:p>
            <a:r>
              <a:rPr lang="en-US" dirty="0"/>
              <a:t>35</a:t>
            </a:r>
          </a:p>
        </p:txBody>
      </p:sp>
      <p:pic>
        <p:nvPicPr>
          <p:cNvPr id="6" name="Picture 5">
            <a:extLst>
              <a:ext uri="{FF2B5EF4-FFF2-40B4-BE49-F238E27FC236}">
                <a16:creationId xmlns:a16="http://schemas.microsoft.com/office/drawing/2014/main" id="{E7893E00-590E-8970-AF33-EB072A2C718C}"/>
              </a:ext>
            </a:extLst>
          </p:cNvPr>
          <p:cNvPicPr>
            <a:picLocks noChangeAspect="1"/>
          </p:cNvPicPr>
          <p:nvPr/>
        </p:nvPicPr>
        <p:blipFill>
          <a:blip r:embed="rId3"/>
          <a:stretch>
            <a:fillRect/>
          </a:stretch>
        </p:blipFill>
        <p:spPr>
          <a:xfrm>
            <a:off x="923434" y="1904873"/>
            <a:ext cx="4564318" cy="3833140"/>
          </a:xfrm>
          <a:prstGeom prst="rect">
            <a:avLst/>
          </a:prstGeom>
        </p:spPr>
      </p:pic>
      <mc:AlternateContent xmlns:mc="http://schemas.openxmlformats.org/markup-compatibility/2006">
        <mc:Choice xmlns:am3d="http://schemas.microsoft.com/office/drawing/2017/model3d" Requires="am3d">
          <p:graphicFrame>
            <p:nvGraphicFramePr>
              <p:cNvPr id="8" name="3D Model 7" descr="Sphere">
                <a:extLst>
                  <a:ext uri="{FF2B5EF4-FFF2-40B4-BE49-F238E27FC236}">
                    <a16:creationId xmlns:a16="http://schemas.microsoft.com/office/drawing/2014/main" id="{E247289E-475E-6D01-6595-AAAA87917960}"/>
                  </a:ext>
                </a:extLst>
              </p:cNvPr>
              <p:cNvGraphicFramePr>
                <a:graphicFrameLocks noChangeAspect="1"/>
              </p:cNvGraphicFramePr>
              <p:nvPr>
                <p:extLst>
                  <p:ext uri="{D42A27DB-BD31-4B8C-83A1-F6EECF244321}">
                    <p14:modId xmlns:p14="http://schemas.microsoft.com/office/powerpoint/2010/main" val="3227192551"/>
                  </p:ext>
                </p:extLst>
              </p:nvPr>
            </p:nvGraphicFramePr>
            <p:xfrm>
              <a:off x="2468574" y="2987340"/>
              <a:ext cx="1459006" cy="1459006"/>
            </p:xfrm>
            <a:graphic>
              <a:graphicData uri="http://schemas.microsoft.com/office/drawing/2017/model3d">
                <am3d:model3d r:embed="rId4">
                  <am3d:spPr>
                    <a:xfrm>
                      <a:off x="0" y="0"/>
                      <a:ext cx="1459006" cy="1459006"/>
                    </a:xfrm>
                    <a:prstGeom prst="rect">
                      <a:avLst/>
                    </a:prstGeom>
                  </am3d:spPr>
                  <am3d:camera>
                    <am3d:pos x="0" y="0" z="81469193"/>
                    <am3d:up dx="0" dy="36000000" dz="0"/>
                    <am3d:lookAt x="0" y="0" z="0"/>
                    <am3d:perspective fov="2700000"/>
                  </am3d:camera>
                  <am3d:trans>
                    <am3d:meterPerModelUnit n="1011533" d="1000000"/>
                    <am3d:preTrans dx="0" dy="0" dz="0"/>
                    <am3d:scale>
                      <am3d:sx n="1000000" d="1000000"/>
                      <am3d:sy n="1000000" d="1000000"/>
                      <am3d:sz n="1000000" d="1000000"/>
                    </am3d:scale>
                    <am3d:rot ax="2520729" ay="1345797" az="1138052"/>
                    <am3d:postTrans dx="0" dy="0" dz="0"/>
                  </am3d:trans>
                  <am3d:raster rName="Office3DRenderer" rVer="16.0.8326">
                    <am3d:blip r:embed="rId5"/>
                  </am3d:raster>
                  <am3d:objViewport viewportSz="25247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phere">
                <a:extLst>
                  <a:ext uri="{FF2B5EF4-FFF2-40B4-BE49-F238E27FC236}">
                    <a16:creationId xmlns:a16="http://schemas.microsoft.com/office/drawing/2014/main" id="{E247289E-475E-6D01-6595-AAAA87917960}"/>
                  </a:ext>
                </a:extLst>
              </p:cNvPr>
              <p:cNvPicPr>
                <a:picLocks noGrp="1" noRot="1" noChangeAspect="1" noMove="1" noResize="1" noEditPoints="1" noAdjustHandles="1" noChangeArrowheads="1" noChangeShapeType="1" noCrop="1"/>
              </p:cNvPicPr>
              <p:nvPr/>
            </p:nvPicPr>
            <p:blipFill>
              <a:blip r:embed="rId5"/>
              <a:stretch>
                <a:fillRect/>
              </a:stretch>
            </p:blipFill>
            <p:spPr>
              <a:xfrm>
                <a:off x="2468574" y="2987340"/>
                <a:ext cx="1459006" cy="1459006"/>
              </a:xfrm>
              <a:prstGeom prst="rect">
                <a:avLst/>
              </a:prstGeom>
            </p:spPr>
          </p:pic>
        </mc:Fallback>
      </mc:AlternateContent>
      <p:sp>
        <p:nvSpPr>
          <p:cNvPr id="10" name="TextBox 9">
            <a:extLst>
              <a:ext uri="{FF2B5EF4-FFF2-40B4-BE49-F238E27FC236}">
                <a16:creationId xmlns:a16="http://schemas.microsoft.com/office/drawing/2014/main" id="{2E640AF7-CBAF-32DE-703F-B4363BA4ABDA}"/>
              </a:ext>
            </a:extLst>
          </p:cNvPr>
          <p:cNvSpPr txBox="1"/>
          <p:nvPr/>
        </p:nvSpPr>
        <p:spPr>
          <a:xfrm>
            <a:off x="826452" y="1230674"/>
            <a:ext cx="11339964" cy="430887"/>
          </a:xfrm>
          <a:prstGeom prst="rect">
            <a:avLst/>
          </a:prstGeom>
          <a:noFill/>
        </p:spPr>
        <p:txBody>
          <a:bodyPr wrap="none" rtlCol="0">
            <a:spAutoFit/>
          </a:bodyPr>
          <a:lstStyle/>
          <a:p>
            <a:r>
              <a:rPr lang="en-US" sz="2200" dirty="0"/>
              <a:t>Neutron stars are extremely compact objects (1-2 solar masses confined to an 8-mile sphere)  </a:t>
            </a:r>
          </a:p>
        </p:txBody>
      </p:sp>
      <p:pic>
        <p:nvPicPr>
          <p:cNvPr id="15" name="Picture 14">
            <a:extLst>
              <a:ext uri="{FF2B5EF4-FFF2-40B4-BE49-F238E27FC236}">
                <a16:creationId xmlns:a16="http://schemas.microsoft.com/office/drawing/2014/main" id="{1F8A806F-1AC1-C03E-DD2C-1008C532554E}"/>
              </a:ext>
            </a:extLst>
          </p:cNvPr>
          <p:cNvPicPr>
            <a:picLocks noChangeAspect="1"/>
          </p:cNvPicPr>
          <p:nvPr/>
        </p:nvPicPr>
        <p:blipFill>
          <a:blip r:embed="rId6"/>
          <a:stretch>
            <a:fillRect/>
          </a:stretch>
        </p:blipFill>
        <p:spPr>
          <a:xfrm>
            <a:off x="6096000" y="1780689"/>
            <a:ext cx="5172566" cy="3957324"/>
          </a:xfrm>
          <a:prstGeom prst="rect">
            <a:avLst/>
          </a:prstGeom>
        </p:spPr>
      </p:pic>
      <p:sp>
        <p:nvSpPr>
          <p:cNvPr id="19" name="TextBox 18">
            <a:extLst>
              <a:ext uri="{FF2B5EF4-FFF2-40B4-BE49-F238E27FC236}">
                <a16:creationId xmlns:a16="http://schemas.microsoft.com/office/drawing/2014/main" id="{9D358E9F-A84F-BAD0-2FCC-D9BAFA98ACC4}"/>
              </a:ext>
            </a:extLst>
          </p:cNvPr>
          <p:cNvSpPr txBox="1"/>
          <p:nvPr/>
        </p:nvSpPr>
        <p:spPr>
          <a:xfrm>
            <a:off x="826452" y="5981325"/>
            <a:ext cx="7688323" cy="430887"/>
          </a:xfrm>
          <a:prstGeom prst="rect">
            <a:avLst/>
          </a:prstGeom>
          <a:noFill/>
        </p:spPr>
        <p:txBody>
          <a:bodyPr wrap="none" rtlCol="0">
            <a:spAutoFit/>
          </a:bodyPr>
          <a:lstStyle/>
          <a:p>
            <a:r>
              <a:rPr lang="en-US" sz="2200" dirty="0"/>
              <a:t>Pressure of dense nuclear matter balances the gravitational pull</a:t>
            </a:r>
          </a:p>
        </p:txBody>
      </p:sp>
      <p:pic>
        <p:nvPicPr>
          <p:cNvPr id="3" name="Picture 2" descr="UH Signature - University of Houston">
            <a:extLst>
              <a:ext uri="{FF2B5EF4-FFF2-40B4-BE49-F238E27FC236}">
                <a16:creationId xmlns:a16="http://schemas.microsoft.com/office/drawing/2014/main" id="{F639980D-04A5-0CB5-2AC3-CD01E7371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6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A6DE-E422-3CF5-4B49-E974D2890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6A20C-E500-9778-CB80-3DD36A73398E}"/>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QCD in astrophysics</a:t>
            </a:r>
            <a:endParaRPr lang="uk-UA" dirty="0"/>
          </a:p>
        </p:txBody>
      </p:sp>
      <p:sp>
        <p:nvSpPr>
          <p:cNvPr id="12" name="Text Placeholder 11">
            <a:extLst>
              <a:ext uri="{FF2B5EF4-FFF2-40B4-BE49-F238E27FC236}">
                <a16:creationId xmlns:a16="http://schemas.microsoft.com/office/drawing/2014/main" id="{0770A48A-5155-DE89-CF7A-F8550A83B138}"/>
              </a:ext>
            </a:extLst>
          </p:cNvPr>
          <p:cNvSpPr>
            <a:spLocks noGrp="1"/>
          </p:cNvSpPr>
          <p:nvPr>
            <p:ph type="body" sz="quarter" idx="12"/>
          </p:nvPr>
        </p:nvSpPr>
        <p:spPr/>
        <p:txBody>
          <a:bodyPr/>
          <a:lstStyle/>
          <a:p>
            <a:r>
              <a:rPr lang="en-US" dirty="0"/>
              <a:t>36</a:t>
            </a:r>
          </a:p>
        </p:txBody>
      </p:sp>
      <p:pic>
        <p:nvPicPr>
          <p:cNvPr id="3" name="Picture 2">
            <a:extLst>
              <a:ext uri="{FF2B5EF4-FFF2-40B4-BE49-F238E27FC236}">
                <a16:creationId xmlns:a16="http://schemas.microsoft.com/office/drawing/2014/main" id="{F6A0D7AA-7DEF-F4E7-3A99-F1F1671D003C}"/>
              </a:ext>
            </a:extLst>
          </p:cNvPr>
          <p:cNvPicPr>
            <a:picLocks noChangeAspect="1"/>
          </p:cNvPicPr>
          <p:nvPr/>
        </p:nvPicPr>
        <p:blipFill>
          <a:blip r:embed="rId3"/>
          <a:stretch>
            <a:fillRect/>
          </a:stretch>
        </p:blipFill>
        <p:spPr>
          <a:xfrm>
            <a:off x="370542" y="1930632"/>
            <a:ext cx="5054169" cy="4147010"/>
          </a:xfrm>
          <a:prstGeom prst="rect">
            <a:avLst/>
          </a:prstGeom>
        </p:spPr>
      </p:pic>
      <p:sp>
        <p:nvSpPr>
          <p:cNvPr id="4" name="TextBox 3">
            <a:extLst>
              <a:ext uri="{FF2B5EF4-FFF2-40B4-BE49-F238E27FC236}">
                <a16:creationId xmlns:a16="http://schemas.microsoft.com/office/drawing/2014/main" id="{8283B8B1-CDF9-681C-8751-D8F1486AFF65}"/>
              </a:ext>
            </a:extLst>
          </p:cNvPr>
          <p:cNvSpPr txBox="1"/>
          <p:nvPr/>
        </p:nvSpPr>
        <p:spPr>
          <a:xfrm rot="20165779">
            <a:off x="1491809" y="2631391"/>
            <a:ext cx="2614818" cy="369332"/>
          </a:xfrm>
          <a:prstGeom prst="rect">
            <a:avLst/>
          </a:prstGeom>
          <a:noFill/>
        </p:spPr>
        <p:txBody>
          <a:bodyPr wrap="none" rtlCol="0">
            <a:spAutoFit/>
          </a:bodyPr>
          <a:lstStyle/>
          <a:p>
            <a:r>
              <a:rPr lang="en-US" dirty="0"/>
              <a:t>Observational constraints</a:t>
            </a:r>
          </a:p>
        </p:txBody>
      </p:sp>
      <p:sp>
        <p:nvSpPr>
          <p:cNvPr id="5" name="TextBox 4">
            <a:extLst>
              <a:ext uri="{FF2B5EF4-FFF2-40B4-BE49-F238E27FC236}">
                <a16:creationId xmlns:a16="http://schemas.microsoft.com/office/drawing/2014/main" id="{DB7D07E8-EDD2-3E4A-A070-06E2C2BED3D4}"/>
              </a:ext>
            </a:extLst>
          </p:cNvPr>
          <p:cNvSpPr txBox="1"/>
          <p:nvPr/>
        </p:nvSpPr>
        <p:spPr>
          <a:xfrm rot="20165779">
            <a:off x="1785783" y="4281592"/>
            <a:ext cx="2223686" cy="646331"/>
          </a:xfrm>
          <a:prstGeom prst="rect">
            <a:avLst/>
          </a:prstGeom>
          <a:noFill/>
        </p:spPr>
        <p:txBody>
          <a:bodyPr wrap="none" rtlCol="0">
            <a:spAutoFit/>
          </a:bodyPr>
          <a:lstStyle/>
          <a:p>
            <a:pPr algn="ctr"/>
            <a:r>
              <a:rPr lang="en-US" dirty="0"/>
              <a:t>Intermediate-energy </a:t>
            </a:r>
          </a:p>
          <a:p>
            <a:pPr algn="ctr"/>
            <a:r>
              <a:rPr lang="en-US" dirty="0"/>
              <a:t>heavy-ion collisions</a:t>
            </a:r>
          </a:p>
        </p:txBody>
      </p:sp>
      <p:pic>
        <p:nvPicPr>
          <p:cNvPr id="7" name="Picture 6">
            <a:extLst>
              <a:ext uri="{FF2B5EF4-FFF2-40B4-BE49-F238E27FC236}">
                <a16:creationId xmlns:a16="http://schemas.microsoft.com/office/drawing/2014/main" id="{C990F9C8-E2E8-9AAA-E45A-4FA2988D6A49}"/>
              </a:ext>
            </a:extLst>
          </p:cNvPr>
          <p:cNvPicPr>
            <a:picLocks noChangeAspect="1"/>
          </p:cNvPicPr>
          <p:nvPr/>
        </p:nvPicPr>
        <p:blipFill>
          <a:blip r:embed="rId4"/>
          <a:stretch>
            <a:fillRect/>
          </a:stretch>
        </p:blipFill>
        <p:spPr>
          <a:xfrm>
            <a:off x="5953469" y="1810865"/>
            <a:ext cx="6057900" cy="4114800"/>
          </a:xfrm>
          <a:prstGeom prst="rect">
            <a:avLst/>
          </a:prstGeom>
        </p:spPr>
      </p:pic>
      <p:sp>
        <p:nvSpPr>
          <p:cNvPr id="9" name="TextBox 8">
            <a:extLst>
              <a:ext uri="{FF2B5EF4-FFF2-40B4-BE49-F238E27FC236}">
                <a16:creationId xmlns:a16="http://schemas.microsoft.com/office/drawing/2014/main" id="{DE10198A-5FA3-A933-8FD5-2AFD1191FF02}"/>
              </a:ext>
            </a:extLst>
          </p:cNvPr>
          <p:cNvSpPr txBox="1"/>
          <p:nvPr/>
        </p:nvSpPr>
        <p:spPr>
          <a:xfrm>
            <a:off x="694063" y="1377108"/>
            <a:ext cx="10644261" cy="400110"/>
          </a:xfrm>
          <a:prstGeom prst="rect">
            <a:avLst/>
          </a:prstGeom>
          <a:noFill/>
        </p:spPr>
        <p:txBody>
          <a:bodyPr wrap="none" rtlCol="0">
            <a:spAutoFit/>
          </a:bodyPr>
          <a:lstStyle/>
          <a:p>
            <a:r>
              <a:rPr lang="en-US" sz="2000" dirty="0"/>
              <a:t>Properties of dense nuclear matter define how heavy neutron stars can be and how large they are</a:t>
            </a:r>
          </a:p>
        </p:txBody>
      </p:sp>
      <p:sp>
        <p:nvSpPr>
          <p:cNvPr id="11" name="TextBox 10">
            <a:extLst>
              <a:ext uri="{FF2B5EF4-FFF2-40B4-BE49-F238E27FC236}">
                <a16:creationId xmlns:a16="http://schemas.microsoft.com/office/drawing/2014/main" id="{C1A6AF84-AE63-122A-3CE5-05B6B5DDD25B}"/>
              </a:ext>
            </a:extLst>
          </p:cNvPr>
          <p:cNvSpPr txBox="1"/>
          <p:nvPr/>
        </p:nvSpPr>
        <p:spPr>
          <a:xfrm>
            <a:off x="694063" y="6112500"/>
            <a:ext cx="8055410" cy="400110"/>
          </a:xfrm>
          <a:prstGeom prst="rect">
            <a:avLst/>
          </a:prstGeom>
          <a:noFill/>
        </p:spPr>
        <p:txBody>
          <a:bodyPr wrap="none" rtlCol="0">
            <a:spAutoFit/>
          </a:bodyPr>
          <a:lstStyle/>
          <a:p>
            <a:r>
              <a:rPr lang="en-US" sz="2000" dirty="0"/>
              <a:t>Intermediate energy heavy-ion collisions probe same dense nuclear matter</a:t>
            </a:r>
          </a:p>
        </p:txBody>
      </p:sp>
      <p:pic>
        <p:nvPicPr>
          <p:cNvPr id="6" name="Picture 5" descr="UH Signature - University of Houston">
            <a:extLst>
              <a:ext uri="{FF2B5EF4-FFF2-40B4-BE49-F238E27FC236}">
                <a16:creationId xmlns:a16="http://schemas.microsoft.com/office/drawing/2014/main" id="{1C12DE2B-47B2-9FD4-F488-943E4463E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511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03B5-2445-49A5-C743-65F221598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FB230-2ACF-F7F4-671B-D631C5CC3626}"/>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The ultimate “heavy-ion” collision</a:t>
            </a:r>
            <a:endParaRPr lang="uk-UA" dirty="0"/>
          </a:p>
        </p:txBody>
      </p:sp>
      <p:sp>
        <p:nvSpPr>
          <p:cNvPr id="12" name="Text Placeholder 11">
            <a:extLst>
              <a:ext uri="{FF2B5EF4-FFF2-40B4-BE49-F238E27FC236}">
                <a16:creationId xmlns:a16="http://schemas.microsoft.com/office/drawing/2014/main" id="{25186FB2-E7B1-FE27-9375-B97ADB68EAD2}"/>
              </a:ext>
            </a:extLst>
          </p:cNvPr>
          <p:cNvSpPr>
            <a:spLocks noGrp="1"/>
          </p:cNvSpPr>
          <p:nvPr>
            <p:ph type="body" sz="quarter" idx="12"/>
          </p:nvPr>
        </p:nvSpPr>
        <p:spPr/>
        <p:txBody>
          <a:bodyPr/>
          <a:lstStyle/>
          <a:p>
            <a:r>
              <a:rPr lang="en-US" dirty="0"/>
              <a:t>37</a:t>
            </a:r>
          </a:p>
        </p:txBody>
      </p:sp>
      <p:pic>
        <p:nvPicPr>
          <p:cNvPr id="6" name="Picture 5">
            <a:extLst>
              <a:ext uri="{FF2B5EF4-FFF2-40B4-BE49-F238E27FC236}">
                <a16:creationId xmlns:a16="http://schemas.microsoft.com/office/drawing/2014/main" id="{BD45C5DC-A17B-4246-7E18-69405976BC24}"/>
              </a:ext>
            </a:extLst>
          </p:cNvPr>
          <p:cNvPicPr>
            <a:picLocks noChangeAspect="1"/>
          </p:cNvPicPr>
          <p:nvPr/>
        </p:nvPicPr>
        <p:blipFill>
          <a:blip r:embed="rId5"/>
          <a:stretch>
            <a:fillRect/>
          </a:stretch>
        </p:blipFill>
        <p:spPr>
          <a:xfrm>
            <a:off x="498743" y="1175595"/>
            <a:ext cx="5597257" cy="4698931"/>
          </a:xfrm>
          <a:prstGeom prst="rect">
            <a:avLst/>
          </a:prstGeom>
        </p:spPr>
      </p:pic>
      <p:pic>
        <p:nvPicPr>
          <p:cNvPr id="8" name="Picture 7">
            <a:extLst>
              <a:ext uri="{FF2B5EF4-FFF2-40B4-BE49-F238E27FC236}">
                <a16:creationId xmlns:a16="http://schemas.microsoft.com/office/drawing/2014/main" id="{A87AF10A-A1DA-3E9D-5036-B5A90BFEC21D}"/>
              </a:ext>
            </a:extLst>
          </p:cNvPr>
          <p:cNvPicPr>
            <a:picLocks noChangeAspect="1"/>
          </p:cNvPicPr>
          <p:nvPr/>
        </p:nvPicPr>
        <p:blipFill>
          <a:blip r:embed="rId6"/>
          <a:stretch>
            <a:fillRect/>
          </a:stretch>
        </p:blipFill>
        <p:spPr>
          <a:xfrm>
            <a:off x="6727634" y="4408498"/>
            <a:ext cx="3867412" cy="2449502"/>
          </a:xfrm>
          <a:prstGeom prst="rect">
            <a:avLst/>
          </a:prstGeom>
        </p:spPr>
      </p:pic>
      <p:pic>
        <p:nvPicPr>
          <p:cNvPr id="10" name="Neutron Star Merger Simulation - SciTech Daily (720p, h264, mute)">
            <a:hlinkClick r:id="" action="ppaction://media"/>
            <a:extLst>
              <a:ext uri="{FF2B5EF4-FFF2-40B4-BE49-F238E27FC236}">
                <a16:creationId xmlns:a16="http://schemas.microsoft.com/office/drawing/2014/main" id="{24642F98-6925-60DA-0680-784699F617A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58226" y="1072024"/>
            <a:ext cx="3452700" cy="3220135"/>
          </a:xfrm>
          <a:prstGeom prst="rect">
            <a:avLst/>
          </a:prstGeom>
        </p:spPr>
      </p:pic>
      <p:sp>
        <p:nvSpPr>
          <p:cNvPr id="13" name="TextBox 12">
            <a:extLst>
              <a:ext uri="{FF2B5EF4-FFF2-40B4-BE49-F238E27FC236}">
                <a16:creationId xmlns:a16="http://schemas.microsoft.com/office/drawing/2014/main" id="{3C284DC6-D738-CC27-B1F6-D29386D66509}"/>
              </a:ext>
            </a:extLst>
          </p:cNvPr>
          <p:cNvSpPr txBox="1"/>
          <p:nvPr/>
        </p:nvSpPr>
        <p:spPr>
          <a:xfrm>
            <a:off x="5756728" y="6530764"/>
            <a:ext cx="1773242" cy="276999"/>
          </a:xfrm>
          <a:prstGeom prst="rect">
            <a:avLst/>
          </a:prstGeom>
          <a:noFill/>
        </p:spPr>
        <p:txBody>
          <a:bodyPr wrap="none" rtlCol="0">
            <a:spAutoFit/>
          </a:bodyPr>
          <a:lstStyle/>
          <a:p>
            <a:r>
              <a:rPr lang="en-US" sz="1200" dirty="0">
                <a:solidFill>
                  <a:srgbClr val="A4A3A3"/>
                </a:solidFill>
              </a:rPr>
              <a:t>Most et al., PRD (2023)</a:t>
            </a:r>
          </a:p>
        </p:txBody>
      </p:sp>
      <p:pic>
        <p:nvPicPr>
          <p:cNvPr id="3" name="Picture 2" descr="UH Signature - University of Houston">
            <a:extLst>
              <a:ext uri="{FF2B5EF4-FFF2-40B4-BE49-F238E27FC236}">
                <a16:creationId xmlns:a16="http://schemas.microsoft.com/office/drawing/2014/main" id="{23CCD304-D209-9520-895A-48B9DAD4F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88B0-8073-CD91-BEDB-8F98A75B8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D938B-8B1B-32D0-A9D3-387BCAAB464E}"/>
              </a:ext>
            </a:extLst>
          </p:cNvPr>
          <p:cNvSpPr>
            <a:spLocks noGrp="1"/>
          </p:cNvSpPr>
          <p:nvPr>
            <p:ph type="title"/>
          </p:nvPr>
        </p:nvSpPr>
        <p:spPr/>
        <p:txBody>
          <a:bodyPr/>
          <a:lstStyle/>
          <a:p>
            <a:r>
              <a:rPr lang="en-US" dirty="0"/>
              <a:t>Standard model</a:t>
            </a:r>
            <a:endParaRPr lang="uk-UA" dirty="0"/>
          </a:p>
        </p:txBody>
      </p:sp>
      <p:sp>
        <p:nvSpPr>
          <p:cNvPr id="4" name="Text Placeholder 3">
            <a:extLst>
              <a:ext uri="{FF2B5EF4-FFF2-40B4-BE49-F238E27FC236}">
                <a16:creationId xmlns:a16="http://schemas.microsoft.com/office/drawing/2014/main" id="{17D0A8B5-124A-D4AE-F966-9F1056FDC7A3}"/>
              </a:ext>
            </a:extLst>
          </p:cNvPr>
          <p:cNvSpPr>
            <a:spLocks noGrp="1"/>
          </p:cNvSpPr>
          <p:nvPr>
            <p:ph type="body" sz="quarter" idx="12"/>
          </p:nvPr>
        </p:nvSpPr>
        <p:spPr/>
        <p:txBody>
          <a:bodyPr/>
          <a:lstStyle/>
          <a:p>
            <a:r>
              <a:rPr lang="en-US" dirty="0"/>
              <a:t>4</a:t>
            </a:r>
          </a:p>
        </p:txBody>
      </p:sp>
      <p:pic>
        <p:nvPicPr>
          <p:cNvPr id="3" name="Picture 2" descr="UH Signature - University of Houston">
            <a:extLst>
              <a:ext uri="{FF2B5EF4-FFF2-40B4-BE49-F238E27FC236}">
                <a16:creationId xmlns:a16="http://schemas.microsoft.com/office/drawing/2014/main" id="{23BA9BBD-8631-89B0-17F4-F220690BF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35BEAA8-FDC7-4658-B670-F0E7EF68C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32" y="1187655"/>
            <a:ext cx="4803410" cy="4601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antum Diaries">
            <a:extLst>
              <a:ext uri="{FF2B5EF4-FFF2-40B4-BE49-F238E27FC236}">
                <a16:creationId xmlns:a16="http://schemas.microsoft.com/office/drawing/2014/main" id="{3FF43C3C-900B-C2AF-BF72-94AFD133F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559" y="1386117"/>
            <a:ext cx="3463283" cy="24300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84298-070C-474D-CA85-C53D4BC5CF78}"/>
              </a:ext>
            </a:extLst>
          </p:cNvPr>
          <p:cNvSpPr txBox="1"/>
          <p:nvPr/>
        </p:nvSpPr>
        <p:spPr>
          <a:xfrm>
            <a:off x="5827923" y="4373696"/>
            <a:ext cx="4854214" cy="2000548"/>
          </a:xfrm>
          <a:prstGeom prst="rect">
            <a:avLst/>
          </a:prstGeom>
          <a:noFill/>
        </p:spPr>
        <p:txBody>
          <a:bodyPr wrap="none" rtlCol="0">
            <a:spAutoFit/>
          </a:bodyPr>
          <a:lstStyle/>
          <a:p>
            <a:pPr marL="285750" indent="-285750">
              <a:buFont typeface="Arial" panose="020B0604020202020204" pitchFamily="34" charset="0"/>
              <a:buChar char="•"/>
            </a:pPr>
            <a:r>
              <a:rPr lang="en-US" sz="2200" dirty="0"/>
              <a:t>Strong (nuclear) force</a:t>
            </a:r>
          </a:p>
          <a:p>
            <a:pPr marL="742950" lvl="1" indent="-285750">
              <a:buFont typeface="Arial" panose="020B0604020202020204" pitchFamily="34" charset="0"/>
              <a:buChar char="•"/>
            </a:pPr>
            <a:r>
              <a:rPr lang="en-US" dirty="0"/>
              <a:t>Quarks and gluons, short-range</a:t>
            </a:r>
          </a:p>
          <a:p>
            <a:pPr marL="285750" indent="-285750">
              <a:buFont typeface="Arial" panose="020B0604020202020204" pitchFamily="34" charset="0"/>
              <a:buChar char="•"/>
            </a:pPr>
            <a:r>
              <a:rPr lang="en-US" sz="2200" dirty="0"/>
              <a:t>Electromagnetic force</a:t>
            </a:r>
          </a:p>
          <a:p>
            <a:pPr marL="742950" lvl="1" indent="-285750">
              <a:buFont typeface="Arial" panose="020B0604020202020204" pitchFamily="34" charset="0"/>
              <a:buChar char="•"/>
            </a:pPr>
            <a:r>
              <a:rPr lang="en-US" dirty="0"/>
              <a:t>Charged particles (Coulomb), long-range</a:t>
            </a:r>
          </a:p>
          <a:p>
            <a:pPr marL="285750" indent="-285750">
              <a:buFont typeface="Arial" panose="020B0604020202020204" pitchFamily="34" charset="0"/>
              <a:buChar char="•"/>
            </a:pPr>
            <a:r>
              <a:rPr lang="en-US" sz="2200" dirty="0"/>
              <a:t>Weak force</a:t>
            </a:r>
          </a:p>
          <a:p>
            <a:pPr marL="742950" lvl="1" indent="-285750">
              <a:buFont typeface="Arial" panose="020B0604020202020204" pitchFamily="34" charset="0"/>
              <a:buChar char="•"/>
            </a:pPr>
            <a:r>
              <a:rPr lang="en-US" dirty="0"/>
              <a:t>Fermions (incl. neutrinos)</a:t>
            </a:r>
          </a:p>
        </p:txBody>
      </p:sp>
      <p:sp>
        <p:nvSpPr>
          <p:cNvPr id="8" name="TextBox 7">
            <a:extLst>
              <a:ext uri="{FF2B5EF4-FFF2-40B4-BE49-F238E27FC236}">
                <a16:creationId xmlns:a16="http://schemas.microsoft.com/office/drawing/2014/main" id="{8FACDA00-57DB-4BE9-341D-3B223C5B944E}"/>
              </a:ext>
            </a:extLst>
          </p:cNvPr>
          <p:cNvSpPr txBox="1"/>
          <p:nvPr/>
        </p:nvSpPr>
        <p:spPr>
          <a:xfrm>
            <a:off x="3781868" y="5627225"/>
            <a:ext cx="1186543" cy="369332"/>
          </a:xfrm>
          <a:prstGeom prst="rect">
            <a:avLst/>
          </a:prstGeom>
          <a:noFill/>
        </p:spPr>
        <p:txBody>
          <a:bodyPr wrap="none" rtlCol="0">
            <a:spAutoFit/>
          </a:bodyPr>
          <a:lstStyle/>
          <a:p>
            <a:r>
              <a:rPr lang="en-US" dirty="0"/>
              <a:t>mid-1970s</a:t>
            </a:r>
          </a:p>
        </p:txBody>
      </p:sp>
      <p:sp>
        <p:nvSpPr>
          <p:cNvPr id="9" name="TextBox 8">
            <a:extLst>
              <a:ext uri="{FF2B5EF4-FFF2-40B4-BE49-F238E27FC236}">
                <a16:creationId xmlns:a16="http://schemas.microsoft.com/office/drawing/2014/main" id="{F9606640-DDE5-BC8B-215D-28CDC3F307C4}"/>
              </a:ext>
            </a:extLst>
          </p:cNvPr>
          <p:cNvSpPr txBox="1"/>
          <p:nvPr/>
        </p:nvSpPr>
        <p:spPr>
          <a:xfrm>
            <a:off x="370542" y="6051078"/>
            <a:ext cx="5457382" cy="646331"/>
          </a:xfrm>
          <a:prstGeom prst="rect">
            <a:avLst/>
          </a:prstGeom>
          <a:noFill/>
        </p:spPr>
        <p:txBody>
          <a:bodyPr wrap="square" rtlCol="0">
            <a:spAutoFit/>
          </a:bodyPr>
          <a:lstStyle/>
          <a:p>
            <a:r>
              <a:rPr lang="en-US" dirty="0"/>
              <a:t>Predicted the top quark (disc. 1995), the tau neutrino (disc. 2000), and the Higgs boson (disc. 2012)</a:t>
            </a:r>
          </a:p>
        </p:txBody>
      </p:sp>
      <p:sp>
        <p:nvSpPr>
          <p:cNvPr id="10" name="Rectangle 9">
            <a:extLst>
              <a:ext uri="{FF2B5EF4-FFF2-40B4-BE49-F238E27FC236}">
                <a16:creationId xmlns:a16="http://schemas.microsoft.com/office/drawing/2014/main" id="{06F5D464-2AEA-10CA-D70C-0CBA41DDDDCA}"/>
              </a:ext>
            </a:extLst>
          </p:cNvPr>
          <p:cNvSpPr/>
          <p:nvPr/>
        </p:nvSpPr>
        <p:spPr>
          <a:xfrm>
            <a:off x="492032" y="2093205"/>
            <a:ext cx="2934214" cy="17780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788AA4-BDEC-7EA9-8239-A7FA54934C0E}"/>
              </a:ext>
            </a:extLst>
          </p:cNvPr>
          <p:cNvSpPr/>
          <p:nvPr/>
        </p:nvSpPr>
        <p:spPr>
          <a:xfrm>
            <a:off x="3426247" y="2093205"/>
            <a:ext cx="892366" cy="8923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98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Strongly interacting matter</a:t>
            </a:r>
            <a:endParaRPr lang="uk-UA" dirty="0"/>
          </a:p>
        </p:txBody>
      </p:sp>
      <mc:AlternateContent xmlns:mc="http://schemas.openxmlformats.org/markup-compatibility/2006" xmlns:a14="http://schemas.microsoft.com/office/drawing/2010/main">
        <mc:Choice Requires="a14">
          <p:sp>
            <p:nvSpPr>
              <p:cNvPr id="6" name="Content Placeholder 4">
                <a:extLst>
                  <a:ext uri="{FF2B5EF4-FFF2-40B4-BE49-F238E27FC236}">
                    <a16:creationId xmlns:a16="http://schemas.microsoft.com/office/drawing/2014/main" id="{D8FC271C-4926-414F-BAF3-B335344D6BF1}"/>
                  </a:ext>
                </a:extLst>
              </p:cNvPr>
              <p:cNvSpPr>
                <a:spLocks noGrp="1"/>
              </p:cNvSpPr>
              <p:nvPr>
                <p:ph idx="1"/>
              </p:nvPr>
            </p:nvSpPr>
            <p:spPr>
              <a:xfrm>
                <a:off x="1001806" y="1134739"/>
                <a:ext cx="8588188" cy="2171239"/>
              </a:xfrm>
            </p:spPr>
            <p:txBody>
              <a:bodyPr>
                <a:normAutofit/>
              </a:bodyPr>
              <a:lstStyle/>
              <a:p>
                <a:pPr>
                  <a:buClr>
                    <a:srgbClr val="122EA6"/>
                  </a:buClr>
                </a:pPr>
                <a:r>
                  <a:rPr lang="en-US" sz="2000" dirty="0"/>
                  <a:t>Theory of strong interactions: </a:t>
                </a:r>
                <a:r>
                  <a:rPr lang="en-US" sz="2000" i="1" dirty="0"/>
                  <a:t>Quantum Chromodynamics </a:t>
                </a:r>
                <a:r>
                  <a:rPr lang="en-US" sz="2000" dirty="0"/>
                  <a:t>(</a:t>
                </a:r>
                <a:r>
                  <a:rPr lang="en-US" sz="2000" dirty="0">
                    <a:solidFill>
                      <a:srgbClr val="FF0000"/>
                    </a:solidFill>
                  </a:rPr>
                  <a:t>Q</a:t>
                </a:r>
                <a:r>
                  <a:rPr lang="en-US" sz="2000" dirty="0">
                    <a:solidFill>
                      <a:srgbClr val="00B050"/>
                    </a:solidFill>
                  </a:rPr>
                  <a:t>C</a:t>
                </a:r>
                <a:r>
                  <a:rPr lang="en-US" sz="2000" dirty="0">
                    <a:solidFill>
                      <a:srgbClr val="0808FF"/>
                    </a:solidFill>
                  </a:rPr>
                  <a:t>D</a:t>
                </a:r>
                <a:r>
                  <a:rPr lang="en-US" sz="2000" dirty="0"/>
                  <a:t>)</a:t>
                </a:r>
              </a:p>
              <a:p>
                <a:pPr>
                  <a:buClr>
                    <a:srgbClr val="122EA6"/>
                  </a:buClr>
                </a:pPr>
                <a:endParaRPr lang="en-US" sz="2000" b="1" dirty="0">
                  <a:solidFill>
                    <a:srgbClr val="FF0000"/>
                  </a:solidFill>
                </a:endParaRPr>
              </a:p>
              <a:p>
                <a:pPr>
                  <a:buClr>
                    <a:srgbClr val="122EA6"/>
                  </a:buClr>
                </a:pPr>
                <a:endParaRPr lang="en-US" sz="2000" b="1" dirty="0">
                  <a:solidFill>
                    <a:srgbClr val="FF0000"/>
                  </a:solidFill>
                </a:endParaRPr>
              </a:p>
              <a:p>
                <a:pPr>
                  <a:buClr>
                    <a:srgbClr val="122EA6"/>
                  </a:buClr>
                </a:pPr>
                <a:r>
                  <a:rPr lang="en-US" sz="2000" dirty="0"/>
                  <a:t>Basic degrees of freedom: quarks and gluons that carry color charge</a:t>
                </a:r>
              </a:p>
              <a:p>
                <a:pPr>
                  <a:buClr>
                    <a:srgbClr val="122EA6"/>
                  </a:buClr>
                </a:pPr>
                <a:r>
                  <a:rPr lang="en-US" sz="2000" dirty="0"/>
                  <a:t>At smaller energies confined into baryons </a:t>
                </a:r>
                <a:r>
                  <a:rPr lang="en-US" sz="2000" i="1" dirty="0"/>
                  <a:t>(</a:t>
                </a:r>
                <a14:m>
                  <m:oMath xmlns:m="http://schemas.openxmlformats.org/officeDocument/2006/math">
                    <m:r>
                      <a:rPr lang="en-US" sz="2000" i="1" dirty="0">
                        <a:latin typeface="Cambria Math" panose="02040503050406030204" pitchFamily="18" charset="0"/>
                      </a:rPr>
                      <m:t>𝑞𝑞𝑞</m:t>
                    </m:r>
                  </m:oMath>
                </a14:m>
                <a:r>
                  <a:rPr lang="en-US" sz="2000" i="1" dirty="0"/>
                  <a:t>)</a:t>
                </a:r>
                <a:r>
                  <a:rPr lang="en-US" sz="2000" dirty="0"/>
                  <a:t> and mesons (</a:t>
                </a:r>
                <a14:m>
                  <m:oMath xmlns:m="http://schemas.openxmlformats.org/officeDocument/2006/math">
                    <m:r>
                      <a:rPr lang="en-US" sz="2000" i="1">
                        <a:latin typeface="Cambria Math" panose="02040503050406030204" pitchFamily="18" charset="0"/>
                      </a:rPr>
                      <m:t>𝑞</m:t>
                    </m:r>
                    <m:acc>
                      <m:accPr>
                        <m:chr m:val="̅"/>
                        <m:ctrlPr>
                          <a:rPr lang="en-US" sz="2000" i="1">
                            <a:latin typeface="Cambria Math" panose="02040503050406030204" pitchFamily="18" charset="0"/>
                          </a:rPr>
                        </m:ctrlPr>
                      </m:accPr>
                      <m:e>
                        <m:r>
                          <a:rPr lang="en-US" sz="2000" i="1">
                            <a:latin typeface="Cambria Math" panose="02040503050406030204" pitchFamily="18" charset="0"/>
                          </a:rPr>
                          <m:t>𝑞</m:t>
                        </m:r>
                      </m:e>
                    </m:acc>
                  </m:oMath>
                </a14:m>
                <a:r>
                  <a:rPr lang="en-US" sz="2000" dirty="0"/>
                  <a:t>)</a:t>
                </a:r>
              </a:p>
              <a:p>
                <a:pPr>
                  <a:buClr>
                    <a:srgbClr val="122EA6"/>
                  </a:buClr>
                </a:pPr>
                <a:endParaRPr lang="en-US" sz="2000" b="1" dirty="0"/>
              </a:p>
            </p:txBody>
          </p:sp>
        </mc:Choice>
        <mc:Fallback xmlns="">
          <p:sp>
            <p:nvSpPr>
              <p:cNvPr id="6" name="Content Placeholder 4">
                <a:extLst>
                  <a:ext uri="{FF2B5EF4-FFF2-40B4-BE49-F238E27FC236}">
                    <a16:creationId xmlns:a16="http://schemas.microsoft.com/office/drawing/2014/main" id="{D8FC271C-4926-414F-BAF3-B335344D6BF1}"/>
                  </a:ext>
                </a:extLst>
              </p:cNvPr>
              <p:cNvSpPr>
                <a:spLocks noGrp="1" noRot="1" noChangeAspect="1" noMove="1" noResize="1" noEditPoints="1" noAdjustHandles="1" noChangeArrowheads="1" noChangeShapeType="1" noTextEdit="1"/>
              </p:cNvSpPr>
              <p:nvPr>
                <p:ph idx="1"/>
              </p:nvPr>
            </p:nvSpPr>
            <p:spPr>
              <a:xfrm>
                <a:off x="1001806" y="1134739"/>
                <a:ext cx="8588188" cy="2171239"/>
              </a:xfrm>
              <a:blipFill>
                <a:blip r:embed="rId3"/>
                <a:stretch>
                  <a:fillRect l="-639" t="-2809"/>
                </a:stretch>
              </a:blipFill>
            </p:spPr>
            <p:txBody>
              <a:bodyPr/>
              <a:lstStyle/>
              <a:p>
                <a:r>
                  <a:rPr lang="en-US">
                    <a:noFill/>
                  </a:rPr>
                  <a:t> </a:t>
                </a:r>
              </a:p>
            </p:txBody>
          </p:sp>
        </mc:Fallback>
      </mc:AlternateContent>
      <p:sp>
        <p:nvSpPr>
          <p:cNvPr id="8" name="Content Placeholder 4">
            <a:extLst>
              <a:ext uri="{FF2B5EF4-FFF2-40B4-BE49-F238E27FC236}">
                <a16:creationId xmlns:a16="http://schemas.microsoft.com/office/drawing/2014/main" id="{3F3E09AD-C56F-43B8-8DD9-C9EC7A67AAB5}"/>
              </a:ext>
            </a:extLst>
          </p:cNvPr>
          <p:cNvSpPr txBox="1">
            <a:spLocks/>
          </p:cNvSpPr>
          <p:nvPr/>
        </p:nvSpPr>
        <p:spPr>
          <a:xfrm>
            <a:off x="1001803" y="4669267"/>
            <a:ext cx="5035923" cy="1798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Where is it relevant?</a:t>
            </a:r>
          </a:p>
          <a:p>
            <a:pPr>
              <a:buClr>
                <a:srgbClr val="122EA6"/>
              </a:buClr>
            </a:pPr>
            <a:r>
              <a:rPr lang="en-US" sz="2000" dirty="0"/>
              <a:t>Early Universe</a:t>
            </a:r>
            <a:endParaRPr lang="en-US" sz="2000" b="1" dirty="0">
              <a:solidFill>
                <a:srgbClr val="FF0000"/>
              </a:solidFill>
            </a:endParaRPr>
          </a:p>
          <a:p>
            <a:pPr>
              <a:buClr>
                <a:srgbClr val="122EA6"/>
              </a:buClr>
            </a:pPr>
            <a:r>
              <a:rPr lang="en-US" sz="2000" dirty="0"/>
              <a:t>Astrophysics: Neutron star (mergers)</a:t>
            </a:r>
          </a:p>
        </p:txBody>
      </p:sp>
      <p:pic>
        <p:nvPicPr>
          <p:cNvPr id="7" name="Graphic 6">
            <a:extLst>
              <a:ext uri="{FF2B5EF4-FFF2-40B4-BE49-F238E27FC236}">
                <a16:creationId xmlns:a16="http://schemas.microsoft.com/office/drawing/2014/main" id="{8E22AB7E-94F2-43E6-8C67-75CAFB443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4504" y="1569570"/>
            <a:ext cx="5605180" cy="665962"/>
          </a:xfrm>
          <a:prstGeom prst="rect">
            <a:avLst/>
          </a:prstGeom>
        </p:spPr>
      </p:pic>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5</a:t>
            </a:r>
          </a:p>
        </p:txBody>
      </p:sp>
      <mc:AlternateContent xmlns:mc="http://schemas.openxmlformats.org/markup-compatibility/2006" xmlns:a14="http://schemas.microsoft.com/office/drawing/2010/main">
        <mc:Choice Requires="a14">
          <p:sp>
            <p:nvSpPr>
              <p:cNvPr id="12" name="Content Placeholder 4">
                <a:extLst>
                  <a:ext uri="{FF2B5EF4-FFF2-40B4-BE49-F238E27FC236}">
                    <a16:creationId xmlns:a16="http://schemas.microsoft.com/office/drawing/2014/main" id="{7591E8B8-5DD0-4DD3-AA55-7D8DCE3CC83F}"/>
                  </a:ext>
                </a:extLst>
              </p:cNvPr>
              <p:cNvSpPr txBox="1">
                <a:spLocks/>
              </p:cNvSpPr>
              <p:nvPr/>
            </p:nvSpPr>
            <p:spPr>
              <a:xfrm>
                <a:off x="1001804" y="3345645"/>
                <a:ext cx="5035923" cy="1798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Scales</a:t>
                </a:r>
              </a:p>
              <a:p>
                <a:pPr>
                  <a:buClr>
                    <a:srgbClr val="122EA6"/>
                  </a:buClr>
                </a:pPr>
                <a:r>
                  <a:rPr lang="en-US" sz="2000" dirty="0">
                    <a:solidFill>
                      <a:srgbClr val="0808FF"/>
                    </a:solidFill>
                  </a:rPr>
                  <a:t>Length: </a:t>
                </a:r>
                <a14:m>
                  <m:oMath xmlns:m="http://schemas.openxmlformats.org/officeDocument/2006/math">
                    <m:r>
                      <a:rPr lang="en-US" sz="2000" i="1" dirty="0" smtClean="0">
                        <a:latin typeface="Cambria Math" panose="02040503050406030204" pitchFamily="18" charset="0"/>
                      </a:rPr>
                      <m:t>1</m:t>
                    </m:r>
                  </m:oMath>
                </a14:m>
                <a:r>
                  <a:rPr lang="en-US" sz="2000" dirty="0"/>
                  <a:t> femtometer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−15</m:t>
                        </m:r>
                      </m:sup>
                    </m:sSup>
                  </m:oMath>
                </a14:m>
                <a:r>
                  <a:rPr lang="en-US" sz="2000" dirty="0"/>
                  <a:t> m</a:t>
                </a:r>
                <a:endParaRPr lang="en-US" sz="2000" b="1" dirty="0">
                  <a:solidFill>
                    <a:srgbClr val="FF0000"/>
                  </a:solidFill>
                </a:endParaRPr>
              </a:p>
              <a:p>
                <a:pPr>
                  <a:buClr>
                    <a:srgbClr val="122EA6"/>
                  </a:buClr>
                </a:pPr>
                <a:r>
                  <a:rPr lang="en-US" sz="2000" dirty="0">
                    <a:solidFill>
                      <a:srgbClr val="FF0000"/>
                    </a:solidFill>
                  </a:rPr>
                  <a:t>Temperature: </a:t>
                </a:r>
                <a14:m>
                  <m:oMath xmlns:m="http://schemas.openxmlformats.org/officeDocument/2006/math">
                    <m:r>
                      <a:rPr lang="en-US" sz="2000" i="1" dirty="0" smtClean="0">
                        <a:latin typeface="Cambria Math" panose="02040503050406030204" pitchFamily="18" charset="0"/>
                      </a:rPr>
                      <m:t>100</m:t>
                    </m:r>
                  </m:oMath>
                </a14:m>
                <a:r>
                  <a:rPr lang="en-US" sz="2000" dirty="0"/>
                  <a:t> MeV/</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𝐵</m:t>
                        </m:r>
                      </m:sub>
                    </m:sSub>
                  </m:oMath>
                </a14:m>
                <a:r>
                  <a:rPr lang="en-US" sz="20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12</m:t>
                        </m:r>
                      </m:sup>
                    </m:sSup>
                  </m:oMath>
                </a14:m>
                <a:r>
                  <a:rPr lang="en-US" sz="2000" dirty="0"/>
                  <a:t> K</a:t>
                </a:r>
              </a:p>
            </p:txBody>
          </p:sp>
        </mc:Choice>
        <mc:Fallback xmlns="">
          <p:sp>
            <p:nvSpPr>
              <p:cNvPr id="12" name="Content Placeholder 4">
                <a:extLst>
                  <a:ext uri="{FF2B5EF4-FFF2-40B4-BE49-F238E27FC236}">
                    <a16:creationId xmlns:a16="http://schemas.microsoft.com/office/drawing/2014/main" id="{7591E8B8-5DD0-4DD3-AA55-7D8DCE3CC83F}"/>
                  </a:ext>
                </a:extLst>
              </p:cNvPr>
              <p:cNvSpPr txBox="1">
                <a:spLocks noRot="1" noChangeAspect="1" noMove="1" noResize="1" noEditPoints="1" noAdjustHandles="1" noChangeArrowheads="1" noChangeShapeType="1" noTextEdit="1"/>
              </p:cNvSpPr>
              <p:nvPr/>
            </p:nvSpPr>
            <p:spPr>
              <a:xfrm>
                <a:off x="1001804" y="3345645"/>
                <a:ext cx="5035923" cy="1798024"/>
              </a:xfrm>
              <a:prstGeom prst="rect">
                <a:avLst/>
              </a:prstGeom>
              <a:blipFill>
                <a:blip r:embed="rId6"/>
                <a:stretch>
                  <a:fillRect l="-1211" t="-3729"/>
                </a:stretch>
              </a:blipFill>
            </p:spPr>
            <p:txBody>
              <a:bodyPr/>
              <a:lstStyle/>
              <a:p>
                <a:r>
                  <a:rPr lang="en-US">
                    <a:noFill/>
                  </a:rPr>
                  <a:t> </a:t>
                </a:r>
              </a:p>
            </p:txBody>
          </p:sp>
        </mc:Fallback>
      </mc:AlternateContent>
      <p:pic>
        <p:nvPicPr>
          <p:cNvPr id="2050" name="Picture 2" descr="Three colored balls (symbolizing quarks) connected pairwise by springs (symbolizing gluons), all inside a gray circle (symbolizing a proton). The colors of the balls are red, green, and blue, to parallel each quark's color charge. The red and blue balls are labeled &quot;u&quot; (for &quot;up&quot; quark) and the green one is labeled &quot;d&quot; (for &quot;down&quot; quark).">
            <a:extLst>
              <a:ext uri="{FF2B5EF4-FFF2-40B4-BE49-F238E27FC236}">
                <a16:creationId xmlns:a16="http://schemas.microsoft.com/office/drawing/2014/main" id="{A76CE4A7-956D-4327-9BAE-C8FB4E0CD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8376" y="2986164"/>
            <a:ext cx="953622" cy="9536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on - Wikipedia">
            <a:extLst>
              <a:ext uri="{FF2B5EF4-FFF2-40B4-BE49-F238E27FC236}">
                <a16:creationId xmlns:a16="http://schemas.microsoft.com/office/drawing/2014/main" id="{A1B075BE-5419-4AD6-B0F9-6CD813129E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314" t="8423" r="9755" b="11976"/>
          <a:stretch/>
        </p:blipFill>
        <p:spPr bwMode="auto">
          <a:xfrm>
            <a:off x="10045473" y="3052207"/>
            <a:ext cx="835268" cy="821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NL | Computational Science Initiative (CSI) | Automatic Parallelization  and Optimization for Lattice QCD Software using a Source-to-Source Compiler">
            <a:extLst>
              <a:ext uri="{FF2B5EF4-FFF2-40B4-BE49-F238E27FC236}">
                <a16:creationId xmlns:a16="http://schemas.microsoft.com/office/drawing/2014/main" id="{13254536-7A7F-47FF-B393-8CEE57A8C4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0337" y="1134739"/>
            <a:ext cx="1510272" cy="15102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11FEF8-D37F-47BD-8717-572C5C9949D5}"/>
              </a:ext>
            </a:extLst>
          </p:cNvPr>
          <p:cNvSpPr txBox="1"/>
          <p:nvPr/>
        </p:nvSpPr>
        <p:spPr>
          <a:xfrm>
            <a:off x="1001802" y="6267236"/>
            <a:ext cx="6096000" cy="400110"/>
          </a:xfrm>
          <a:prstGeom prst="rect">
            <a:avLst/>
          </a:prstGeom>
          <a:noFill/>
        </p:spPr>
        <p:txBody>
          <a:bodyPr wrap="square">
            <a:spAutoFit/>
          </a:bodyPr>
          <a:lstStyle/>
          <a:p>
            <a:pPr>
              <a:buClr>
                <a:srgbClr val="122EA6"/>
              </a:buClr>
            </a:pPr>
            <a:r>
              <a:rPr lang="en-US" sz="2000" dirty="0"/>
              <a:t>Studied in </a:t>
            </a:r>
            <a:r>
              <a:rPr lang="en-US" sz="2000" b="1" dirty="0"/>
              <a:t>laboratory</a:t>
            </a:r>
            <a:r>
              <a:rPr lang="en-US" sz="2000" dirty="0"/>
              <a:t> with heavy-ion collisions</a:t>
            </a:r>
          </a:p>
        </p:txBody>
      </p:sp>
      <p:pic>
        <p:nvPicPr>
          <p:cNvPr id="17" name="Picture 16">
            <a:extLst>
              <a:ext uri="{FF2B5EF4-FFF2-40B4-BE49-F238E27FC236}">
                <a16:creationId xmlns:a16="http://schemas.microsoft.com/office/drawing/2014/main" id="{93962885-57B8-4BFA-82A5-AAF3D75C1E38}"/>
              </a:ext>
            </a:extLst>
          </p:cNvPr>
          <p:cNvPicPr>
            <a:picLocks noChangeAspect="1"/>
          </p:cNvPicPr>
          <p:nvPr/>
        </p:nvPicPr>
        <p:blipFill>
          <a:blip r:embed="rId10"/>
          <a:stretch>
            <a:fillRect/>
          </a:stretch>
        </p:blipFill>
        <p:spPr>
          <a:xfrm>
            <a:off x="7582614" y="4053734"/>
            <a:ext cx="3245146" cy="2388129"/>
          </a:xfrm>
          <a:prstGeom prst="rect">
            <a:avLst/>
          </a:prstGeom>
        </p:spPr>
      </p:pic>
      <p:pic>
        <p:nvPicPr>
          <p:cNvPr id="3" name="Picture 2" descr="UH Signature - University of Houston">
            <a:extLst>
              <a:ext uri="{FF2B5EF4-FFF2-40B4-BE49-F238E27FC236}">
                <a16:creationId xmlns:a16="http://schemas.microsoft.com/office/drawing/2014/main" id="{FA16BD65-989F-3C61-C931-EB50D97339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7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features and emergent phenomena</a:t>
            </a:r>
            <a:endParaRPr lang="uk-UA" dirty="0"/>
          </a:p>
        </p:txBody>
      </p:sp>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6</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DCCDBDA-9615-479D-B399-067113022A2E}"/>
                  </a:ext>
                </a:extLst>
              </p:cNvPr>
              <p:cNvSpPr/>
              <p:nvPr/>
            </p:nvSpPr>
            <p:spPr>
              <a:xfrm>
                <a:off x="639338" y="1265138"/>
                <a:ext cx="7093497" cy="4802533"/>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dirty="0"/>
                  <a:t>Asymptotic freedom </a:t>
                </a:r>
                <a:r>
                  <a:rPr lang="en-US" sz="1400" dirty="0">
                    <a:solidFill>
                      <a:srgbClr val="0808FF"/>
                    </a:solidFill>
                  </a:rPr>
                  <a:t>Gross, </a:t>
                </a:r>
                <a:r>
                  <a:rPr lang="en-US" sz="1400" dirty="0" err="1">
                    <a:solidFill>
                      <a:srgbClr val="0808FF"/>
                    </a:solidFill>
                  </a:rPr>
                  <a:t>Politzer</a:t>
                </a:r>
                <a:r>
                  <a:rPr lang="en-US" sz="1400" dirty="0">
                    <a:solidFill>
                      <a:srgbClr val="0808FF"/>
                    </a:solidFill>
                  </a:rPr>
                  <a:t>, </a:t>
                </a:r>
                <a:r>
                  <a:rPr lang="en-US" sz="1400" dirty="0" err="1">
                    <a:solidFill>
                      <a:srgbClr val="0808FF"/>
                    </a:solidFill>
                  </a:rPr>
                  <a:t>Wilczek</a:t>
                </a:r>
                <a:r>
                  <a:rPr lang="en-US" sz="1400" dirty="0">
                    <a:solidFill>
                      <a:srgbClr val="0808FF"/>
                    </a:solidFill>
                  </a:rPr>
                  <a:t> (1973)</a:t>
                </a:r>
              </a:p>
              <a:p>
                <a:pPr marL="800100" lvl="1" indent="-342900" algn="just">
                  <a:spcAft>
                    <a:spcPts val="600"/>
                  </a:spcAft>
                  <a:buClr>
                    <a:srgbClr val="0808FF"/>
                  </a:buClr>
                  <a:buFont typeface="Arial" panose="020B0604020202020204" pitchFamily="34" charset="0"/>
                  <a:buChar char="•"/>
                </a:pPr>
                <a:r>
                  <a:rPr lang="en-US" sz="1600" dirty="0"/>
                  <a:t>Interaction becomes </a:t>
                </a:r>
                <a:r>
                  <a:rPr lang="en-US" sz="1600" i="1" dirty="0">
                    <a:solidFill>
                      <a:srgbClr val="FF0000"/>
                    </a:solidFill>
                  </a:rPr>
                  <a:t>weaker</a:t>
                </a:r>
                <a:r>
                  <a:rPr lang="en-US" sz="1600" dirty="0"/>
                  <a:t> at high energies/small distances</a:t>
                </a:r>
              </a:p>
              <a:p>
                <a:pPr marL="800100" lvl="1" indent="-342900" algn="just">
                  <a:spcAft>
                    <a:spcPts val="600"/>
                  </a:spcAft>
                  <a:buClr>
                    <a:srgbClr val="0808FF"/>
                  </a:buClr>
                  <a:buFont typeface="Arial" panose="020B0604020202020204" pitchFamily="34" charset="0"/>
                  <a:buChar char="•"/>
                </a:pPr>
                <a:r>
                  <a:rPr lang="en-US" sz="1600" dirty="0"/>
                  <a:t>Theory is in perturbative regime at small distances</a:t>
                </a:r>
                <a:endParaRPr lang="en-US" sz="2000" dirty="0"/>
              </a:p>
              <a:p>
                <a:pPr marL="342900" indent="-342900" algn="just">
                  <a:spcAft>
                    <a:spcPts val="600"/>
                  </a:spcAft>
                  <a:buClr>
                    <a:srgbClr val="0808FF"/>
                  </a:buClr>
                  <a:buFont typeface="Arial" panose="020B0604020202020204" pitchFamily="34" charset="0"/>
                  <a:buChar char="•"/>
                </a:pPr>
                <a:endParaRPr lang="en-US" sz="2000" dirty="0"/>
              </a:p>
              <a:p>
                <a:pPr algn="just">
                  <a:spcAft>
                    <a:spcPts val="600"/>
                  </a:spcAft>
                  <a:buClr>
                    <a:srgbClr val="0808FF"/>
                  </a:buClr>
                </a:pPr>
                <a:endParaRPr lang="en-US" sz="2000" dirty="0"/>
              </a:p>
              <a:p>
                <a:pPr marL="342900" indent="-342900" algn="just">
                  <a:spcAft>
                    <a:spcPts val="600"/>
                  </a:spcAft>
                  <a:buClr>
                    <a:srgbClr val="0808FF"/>
                  </a:buClr>
                  <a:buFont typeface="Arial" panose="020B0604020202020204" pitchFamily="34" charset="0"/>
                  <a:buChar char="•"/>
                </a:pPr>
                <a:r>
                  <a:rPr lang="en-US" sz="2000" dirty="0"/>
                  <a:t>Hadrons (confinement)</a:t>
                </a:r>
              </a:p>
              <a:p>
                <a:pPr marL="800100" lvl="1" indent="-342900" algn="just">
                  <a:spcAft>
                    <a:spcPts val="600"/>
                  </a:spcAft>
                  <a:buClr>
                    <a:srgbClr val="0808FF"/>
                  </a:buClr>
                  <a:buFont typeface="Arial" panose="020B0604020202020204" pitchFamily="34" charset="0"/>
                  <a:buChar char="•"/>
                </a:pPr>
                <a:r>
                  <a:rPr lang="en-US" sz="1600" dirty="0">
                    <a:solidFill>
                      <a:srgbClr val="FF0000"/>
                    </a:solidFill>
                  </a:rPr>
                  <a:t>No free quarks or gluons ever observed</a:t>
                </a:r>
              </a:p>
              <a:p>
                <a:pPr marL="800100" lvl="1" indent="-342900" algn="just">
                  <a:spcAft>
                    <a:spcPts val="600"/>
                  </a:spcAft>
                  <a:buClr>
                    <a:srgbClr val="0808FF"/>
                  </a:buClr>
                  <a:buFont typeface="Arial" panose="020B0604020202020204" pitchFamily="34" charset="0"/>
                  <a:buChar char="•"/>
                </a:pPr>
                <a:r>
                  <a:rPr lang="en-US" sz="1600" dirty="0"/>
                  <a:t>They must form composite, color-neutral objects – </a:t>
                </a:r>
                <a:r>
                  <a:rPr lang="en-US" sz="1600" dirty="0">
                    <a:solidFill>
                      <a:srgbClr val="0808FF"/>
                    </a:solidFill>
                  </a:rPr>
                  <a:t>the hadrons</a:t>
                </a:r>
              </a:p>
              <a:p>
                <a:pPr marL="1257300" lvl="2" indent="-342900" algn="just">
                  <a:spcAft>
                    <a:spcPts val="600"/>
                  </a:spcAft>
                  <a:buClr>
                    <a:srgbClr val="0808FF"/>
                  </a:buClr>
                  <a:buFont typeface="Arial" panose="020B0604020202020204" pitchFamily="34" charset="0"/>
                  <a:buChar char="•"/>
                </a:pPr>
                <a:r>
                  <a:rPr lang="en-US" sz="1600" dirty="0"/>
                  <a:t>Proton (</a:t>
                </a:r>
                <a:r>
                  <a:rPr lang="en-US" sz="1600" dirty="0" err="1"/>
                  <a:t>uud</a:t>
                </a:r>
                <a:r>
                  <a:rPr lang="en-US" sz="1600" dirty="0"/>
                  <a:t>) and neutron (</a:t>
                </a:r>
                <a:r>
                  <a:rPr lang="en-US" sz="1600" dirty="0" err="1"/>
                  <a:t>udd</a:t>
                </a:r>
                <a:r>
                  <a:rPr lang="en-US" sz="1600" dirty="0"/>
                  <a:t>)</a:t>
                </a:r>
              </a:p>
              <a:p>
                <a:pPr marL="800100" lvl="1" indent="-342900" algn="just">
                  <a:spcAft>
                    <a:spcPts val="600"/>
                  </a:spcAft>
                  <a:buClr>
                    <a:srgbClr val="0808FF"/>
                  </a:buClr>
                  <a:buFont typeface="Arial" panose="020B0604020202020204" pitchFamily="34" charset="0"/>
                  <a:buChar char="•"/>
                </a:pPr>
                <a:r>
                  <a:rPr lang="en-US" sz="1600" dirty="0"/>
                  <a:t>No small parameter makes the theory virtually </a:t>
                </a:r>
                <a:r>
                  <a:rPr lang="en-US" sz="1600" dirty="0" err="1"/>
                  <a:t>untractable</a:t>
                </a:r>
                <a:r>
                  <a:rPr lang="en-US" sz="1600" dirty="0"/>
                  <a:t> </a:t>
                </a:r>
                <a:r>
                  <a:rPr lang="en-US" sz="1600" dirty="0">
                    <a:sym typeface="Wingdings" pitchFamily="2" charset="2"/>
                  </a:rPr>
                  <a:t></a:t>
                </a:r>
                <a:endParaRPr lang="en-US" sz="1600" dirty="0"/>
              </a:p>
              <a:p>
                <a:pPr marL="800100" lvl="1" indent="-342900" algn="just">
                  <a:spcAft>
                    <a:spcPts val="600"/>
                  </a:spcAft>
                  <a:buClr>
                    <a:srgbClr val="0808FF"/>
                  </a:buClr>
                  <a:buFont typeface="Arial" panose="020B0604020202020204" pitchFamily="34" charset="0"/>
                  <a:buChar char="•"/>
                </a:pPr>
                <a:endParaRPr lang="en-US" sz="1600" dirty="0"/>
              </a:p>
              <a:p>
                <a:pPr marL="342900" indent="-342900" algn="just">
                  <a:spcAft>
                    <a:spcPts val="600"/>
                  </a:spcAft>
                  <a:buClr>
                    <a:srgbClr val="0808FF"/>
                  </a:buClr>
                  <a:buFont typeface="Arial" panose="020B0604020202020204" pitchFamily="34" charset="0"/>
                  <a:buChar char="•"/>
                </a:pPr>
                <a:r>
                  <a:rPr lang="en-US" sz="2000" dirty="0"/>
                  <a:t>Dynamical mass generation</a:t>
                </a:r>
              </a:p>
              <a:p>
                <a:pPr marL="800100" lvl="1" indent="-342900" algn="just">
                  <a:spcAft>
                    <a:spcPts val="600"/>
                  </a:spcAft>
                  <a:buClr>
                    <a:srgbClr val="0808FF"/>
                  </a:buClr>
                  <a:buFont typeface="Arial" panose="020B0604020202020204" pitchFamily="34" charset="0"/>
                  <a:buChar char="•"/>
                </a:pPr>
                <a:r>
                  <a:rPr lang="en-US" sz="1400" dirty="0"/>
                  <a:t>Proton (</a:t>
                </a:r>
                <a:r>
                  <a:rPr lang="en-US" sz="1400" dirty="0" err="1"/>
                  <a:t>uud</a:t>
                </a:r>
                <a:r>
                  <a:rPr lang="en-US" sz="1400" dirty="0"/>
                  <a:t>) mass is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𝑝</m:t>
                        </m:r>
                      </m:sub>
                    </m:sSub>
                    <m:r>
                      <a:rPr lang="en-US" sz="1400" b="0" i="1" smtClean="0">
                        <a:latin typeface="Cambria Math" panose="02040503050406030204" pitchFamily="18" charset="0"/>
                      </a:rPr>
                      <m:t>=938</m:t>
                    </m:r>
                  </m:oMath>
                </a14:m>
                <a:r>
                  <a:rPr lang="en-US" sz="1400" dirty="0"/>
                  <a:t> MeV/c</a:t>
                </a:r>
                <a:r>
                  <a:rPr lang="en-US" sz="1400" baseline="30000" dirty="0"/>
                  <a:t>2</a:t>
                </a:r>
                <a:r>
                  <a:rPr lang="en-US" sz="1400" dirty="0"/>
                  <a:t> but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b="0" i="1" smtClean="0">
                            <a:latin typeface="Cambria Math" panose="02040503050406030204" pitchFamily="18" charset="0"/>
                          </a:rPr>
                          <m:t>𝑢</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𝑢</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b="0" i="1" smtClean="0">
                            <a:latin typeface="Cambria Math" panose="02040503050406030204" pitchFamily="18" charset="0"/>
                          </a:rPr>
                          <m:t>𝑑</m:t>
                        </m:r>
                      </m:sub>
                    </m:sSub>
                    <m:r>
                      <a:rPr lang="en-US" sz="1400" b="0" i="1" smtClean="0">
                        <a:latin typeface="Cambria Math" panose="02040503050406030204" pitchFamily="18" charset="0"/>
                      </a:rPr>
                      <m:t>~15</m:t>
                    </m:r>
                  </m:oMath>
                </a14:m>
                <a:r>
                  <a:rPr lang="en-US" sz="1400" dirty="0"/>
                  <a:t> MeV/c</a:t>
                </a:r>
                <a:r>
                  <a:rPr lang="en-US" sz="1400" baseline="30000" dirty="0"/>
                  <a:t>2</a:t>
                </a:r>
              </a:p>
              <a:p>
                <a:pPr marL="800100" lvl="1" indent="-342900" algn="just">
                  <a:spcAft>
                    <a:spcPts val="600"/>
                  </a:spcAft>
                  <a:buClr>
                    <a:srgbClr val="0808FF"/>
                  </a:buClr>
                  <a:buFont typeface="Arial" panose="020B0604020202020204" pitchFamily="34" charset="0"/>
                  <a:buChar char="•"/>
                </a:pPr>
                <a:r>
                  <a:rPr lang="en-US" sz="1400" dirty="0"/>
                  <a:t>&gt;95% of proton’s mass from QCD, only &lt;5% is from Higgs</a:t>
                </a:r>
              </a:p>
            </p:txBody>
          </p:sp>
        </mc:Choice>
        <mc:Fallback xmlns="">
          <p:sp>
            <p:nvSpPr>
              <p:cNvPr id="16" name="Rectangle 15">
                <a:extLst>
                  <a:ext uri="{FF2B5EF4-FFF2-40B4-BE49-F238E27FC236}">
                    <a16:creationId xmlns:a16="http://schemas.microsoft.com/office/drawing/2014/main" id="{BDCCDBDA-9615-479D-B399-067113022A2E}"/>
                  </a:ext>
                </a:extLst>
              </p:cNvPr>
              <p:cNvSpPr>
                <a:spLocks noRot="1" noChangeAspect="1" noMove="1" noResize="1" noEditPoints="1" noAdjustHandles="1" noChangeArrowheads="1" noChangeShapeType="1" noTextEdit="1"/>
              </p:cNvSpPr>
              <p:nvPr/>
            </p:nvSpPr>
            <p:spPr>
              <a:xfrm>
                <a:off x="639338" y="1265138"/>
                <a:ext cx="7093497" cy="4802533"/>
              </a:xfrm>
              <a:prstGeom prst="rect">
                <a:avLst/>
              </a:prstGeom>
              <a:blipFill>
                <a:blip r:embed="rId2"/>
                <a:stretch>
                  <a:fillRect l="-714" t="-792" b="-79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2C43ADF-747E-49BB-BE7A-4CC3AD52F655}"/>
              </a:ext>
            </a:extLst>
          </p:cNvPr>
          <p:cNvPicPr>
            <a:picLocks noChangeAspect="1"/>
          </p:cNvPicPr>
          <p:nvPr/>
        </p:nvPicPr>
        <p:blipFill>
          <a:blip r:embed="rId3"/>
          <a:stretch>
            <a:fillRect/>
          </a:stretch>
        </p:blipFill>
        <p:spPr>
          <a:xfrm>
            <a:off x="8399930" y="1120901"/>
            <a:ext cx="2359357" cy="2700002"/>
          </a:xfrm>
          <a:prstGeom prst="rect">
            <a:avLst/>
          </a:prstGeom>
        </p:spPr>
      </p:pic>
      <p:pic>
        <p:nvPicPr>
          <p:cNvPr id="6148" name="Picture 4" descr="List of Nobel laureates in Physics - Wikipedia">
            <a:extLst>
              <a:ext uri="{FF2B5EF4-FFF2-40B4-BE49-F238E27FC236}">
                <a16:creationId xmlns:a16="http://schemas.microsoft.com/office/drawing/2014/main" id="{2079397B-15CB-4944-B947-153C57C79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411" y="1082740"/>
            <a:ext cx="971203" cy="9712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9A9B45-8F1A-45B3-A7AB-2C978A1EDB74}"/>
              </a:ext>
            </a:extLst>
          </p:cNvPr>
          <p:cNvSpPr txBox="1"/>
          <p:nvPr/>
        </p:nvSpPr>
        <p:spPr>
          <a:xfrm>
            <a:off x="6848344" y="2114481"/>
            <a:ext cx="784413" cy="369332"/>
          </a:xfrm>
          <a:prstGeom prst="rect">
            <a:avLst/>
          </a:prstGeom>
          <a:noFill/>
        </p:spPr>
        <p:txBody>
          <a:bodyPr wrap="square" rtlCol="0">
            <a:spAutoFit/>
          </a:bodyPr>
          <a:lstStyle/>
          <a:p>
            <a:r>
              <a:rPr lang="en-US" dirty="0"/>
              <a:t>2004</a:t>
            </a:r>
          </a:p>
        </p:txBody>
      </p:sp>
      <p:pic>
        <p:nvPicPr>
          <p:cNvPr id="6150" name="Picture 6" descr="QCD is confining | The Gauge Connection">
            <a:extLst>
              <a:ext uri="{FF2B5EF4-FFF2-40B4-BE49-F238E27FC236}">
                <a16:creationId xmlns:a16="http://schemas.microsoft.com/office/drawing/2014/main" id="{8C5C98B0-D39E-4F51-B96E-60656D1F5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1662" y="4105997"/>
            <a:ext cx="2874632" cy="2310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68A807-B41E-4FF1-A719-A120FD81D1A2}"/>
              </a:ext>
            </a:extLst>
          </p:cNvPr>
          <p:cNvSpPr txBox="1"/>
          <p:nvPr/>
        </p:nvSpPr>
        <p:spPr>
          <a:xfrm>
            <a:off x="9959788" y="3760717"/>
            <a:ext cx="1035424" cy="307777"/>
          </a:xfrm>
          <a:prstGeom prst="rect">
            <a:avLst/>
          </a:prstGeom>
          <a:noFill/>
        </p:spPr>
        <p:txBody>
          <a:bodyPr wrap="square" rtlCol="0">
            <a:spAutoFit/>
          </a:bodyPr>
          <a:lstStyle/>
          <a:p>
            <a:r>
              <a:rPr lang="en-US" sz="1400" dirty="0">
                <a:solidFill>
                  <a:schemeClr val="bg1">
                    <a:lumMod val="50000"/>
                  </a:schemeClr>
                </a:solidFill>
              </a:rPr>
              <a:t>S. </a:t>
            </a:r>
            <a:r>
              <a:rPr lang="en-US" sz="1400" dirty="0" err="1">
                <a:solidFill>
                  <a:schemeClr val="bg1">
                    <a:lumMod val="50000"/>
                  </a:schemeClr>
                </a:solidFill>
              </a:rPr>
              <a:t>Bethke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EB2C5A64-DAA1-4B2C-A49C-40C95BAC28E6}"/>
              </a:ext>
            </a:extLst>
          </p:cNvPr>
          <p:cNvSpPr txBox="1"/>
          <p:nvPr/>
        </p:nvSpPr>
        <p:spPr>
          <a:xfrm>
            <a:off x="10477500" y="6329750"/>
            <a:ext cx="1035424" cy="307777"/>
          </a:xfrm>
          <a:prstGeom prst="rect">
            <a:avLst/>
          </a:prstGeom>
          <a:noFill/>
        </p:spPr>
        <p:txBody>
          <a:bodyPr wrap="square" rtlCol="0">
            <a:spAutoFit/>
          </a:bodyPr>
          <a:lstStyle/>
          <a:p>
            <a:r>
              <a:rPr lang="en-US" sz="1400" dirty="0">
                <a:solidFill>
                  <a:schemeClr val="bg1">
                    <a:lumMod val="50000"/>
                  </a:schemeClr>
                </a:solidFill>
              </a:rPr>
              <a:t>G. Bali</a:t>
            </a:r>
          </a:p>
        </p:txBody>
      </p:sp>
      <p:pic>
        <p:nvPicPr>
          <p:cNvPr id="1026" name="Picture 2" descr="Proton - Wikipedia">
            <a:extLst>
              <a:ext uri="{FF2B5EF4-FFF2-40B4-BE49-F238E27FC236}">
                <a16:creationId xmlns:a16="http://schemas.microsoft.com/office/drawing/2014/main" id="{AE86EF7D-D372-4A6E-BD29-373135E0F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704" y="4032820"/>
            <a:ext cx="1116106" cy="1116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H Signature - University of Houston">
            <a:extLst>
              <a:ext uri="{FF2B5EF4-FFF2-40B4-BE49-F238E27FC236}">
                <a16:creationId xmlns:a16="http://schemas.microsoft.com/office/drawing/2014/main" id="{93D1D84F-444F-7573-25E9-650F46A99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466C-BCF6-86C4-F865-C3F1AF1A4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04112-1D70-1297-EC7D-A4A294DF1BDF}"/>
              </a:ext>
            </a:extLst>
          </p:cNvPr>
          <p:cNvSpPr>
            <a:spLocks noGrp="1"/>
          </p:cNvSpPr>
          <p:nvPr>
            <p:ph type="title"/>
          </p:nvPr>
        </p:nvSpPr>
        <p:spPr/>
        <p:txBody>
          <a:bodyPr/>
          <a:lstStyle/>
          <a:p>
            <a:r>
              <a:rPr lang="en-US" dirty="0"/>
              <a:t>Confinement</a:t>
            </a:r>
            <a:endParaRPr lang="uk-UA" dirty="0"/>
          </a:p>
        </p:txBody>
      </p:sp>
      <p:sp>
        <p:nvSpPr>
          <p:cNvPr id="14" name="Text Placeholder 7">
            <a:extLst>
              <a:ext uri="{FF2B5EF4-FFF2-40B4-BE49-F238E27FC236}">
                <a16:creationId xmlns:a16="http://schemas.microsoft.com/office/drawing/2014/main" id="{8506DA52-B09B-FC45-37BE-48FC8DBF41F5}"/>
              </a:ext>
            </a:extLst>
          </p:cNvPr>
          <p:cNvSpPr>
            <a:spLocks noGrp="1"/>
          </p:cNvSpPr>
          <p:nvPr>
            <p:ph type="body" sz="quarter" idx="12"/>
          </p:nvPr>
        </p:nvSpPr>
        <p:spPr>
          <a:xfrm>
            <a:off x="10679331" y="6467291"/>
            <a:ext cx="1142128" cy="340472"/>
          </a:xfrm>
        </p:spPr>
        <p:txBody>
          <a:bodyPr/>
          <a:lstStyle/>
          <a:p>
            <a:r>
              <a:rPr lang="en-US" dirty="0"/>
              <a:t>7</a:t>
            </a:r>
          </a:p>
        </p:txBody>
      </p:sp>
      <p:sp>
        <p:nvSpPr>
          <p:cNvPr id="6" name="Rectangle 5">
            <a:extLst>
              <a:ext uri="{FF2B5EF4-FFF2-40B4-BE49-F238E27FC236}">
                <a16:creationId xmlns:a16="http://schemas.microsoft.com/office/drawing/2014/main" id="{0305789C-7588-70C8-66FC-727875BC011D}"/>
              </a:ext>
            </a:extLst>
          </p:cNvPr>
          <p:cNvSpPr/>
          <p:nvPr/>
        </p:nvSpPr>
        <p:spPr>
          <a:xfrm>
            <a:off x="639338" y="1265138"/>
            <a:ext cx="7093497"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Forces usually get weaker with distance</a:t>
            </a:r>
          </a:p>
        </p:txBody>
      </p:sp>
      <p:sp>
        <p:nvSpPr>
          <p:cNvPr id="8" name="Oval 5">
            <a:extLst>
              <a:ext uri="{FF2B5EF4-FFF2-40B4-BE49-F238E27FC236}">
                <a16:creationId xmlns:a16="http://schemas.microsoft.com/office/drawing/2014/main" id="{68CE449E-51AB-4D9A-B02D-D0EFBBE4960D}"/>
              </a:ext>
            </a:extLst>
          </p:cNvPr>
          <p:cNvSpPr>
            <a:spLocks noChangeArrowheads="1"/>
          </p:cNvSpPr>
          <p:nvPr/>
        </p:nvSpPr>
        <p:spPr bwMode="auto">
          <a:xfrm>
            <a:off x="2133600" y="2524196"/>
            <a:ext cx="325120" cy="325120"/>
          </a:xfrm>
          <a:prstGeom prst="ellipse">
            <a:avLst/>
          </a:prstGeom>
          <a:solidFill>
            <a:srgbClr val="FF0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9" name="Oval 6">
            <a:extLst>
              <a:ext uri="{FF2B5EF4-FFF2-40B4-BE49-F238E27FC236}">
                <a16:creationId xmlns:a16="http://schemas.microsoft.com/office/drawing/2014/main" id="{DE5E0C2F-2538-E06B-AC4B-898D7B538058}"/>
              </a:ext>
            </a:extLst>
          </p:cNvPr>
          <p:cNvSpPr>
            <a:spLocks noChangeArrowheads="1"/>
          </p:cNvSpPr>
          <p:nvPr/>
        </p:nvSpPr>
        <p:spPr bwMode="auto">
          <a:xfrm>
            <a:off x="1314026" y="1733973"/>
            <a:ext cx="1950720" cy="19078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0" name="Oval 7">
            <a:extLst>
              <a:ext uri="{FF2B5EF4-FFF2-40B4-BE49-F238E27FC236}">
                <a16:creationId xmlns:a16="http://schemas.microsoft.com/office/drawing/2014/main" id="{7712E41E-DC8C-1E81-6957-D08324DB2DB4}"/>
              </a:ext>
            </a:extLst>
          </p:cNvPr>
          <p:cNvSpPr>
            <a:spLocks noChangeArrowheads="1"/>
          </p:cNvSpPr>
          <p:nvPr/>
        </p:nvSpPr>
        <p:spPr bwMode="auto">
          <a:xfrm>
            <a:off x="3156373" y="2384214"/>
            <a:ext cx="108373" cy="108373"/>
          </a:xfrm>
          <a:prstGeom prst="ellipse">
            <a:avLst/>
          </a:prstGeom>
          <a:solidFill>
            <a:srgbClr val="990099"/>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2" name="Text Box 12">
            <a:extLst>
              <a:ext uri="{FF2B5EF4-FFF2-40B4-BE49-F238E27FC236}">
                <a16:creationId xmlns:a16="http://schemas.microsoft.com/office/drawing/2014/main" id="{83A8BBCB-303B-E139-3D1F-F85939D05C78}"/>
              </a:ext>
            </a:extLst>
          </p:cNvPr>
          <p:cNvSpPr txBox="1">
            <a:spLocks noChangeArrowheads="1"/>
          </p:cNvSpPr>
          <p:nvPr/>
        </p:nvSpPr>
        <p:spPr bwMode="auto">
          <a:xfrm>
            <a:off x="1700923" y="2834480"/>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nucleus</a:t>
            </a:r>
          </a:p>
        </p:txBody>
      </p:sp>
      <p:sp>
        <p:nvSpPr>
          <p:cNvPr id="15" name="Text Box 38">
            <a:extLst>
              <a:ext uri="{FF2B5EF4-FFF2-40B4-BE49-F238E27FC236}">
                <a16:creationId xmlns:a16="http://schemas.microsoft.com/office/drawing/2014/main" id="{876F897E-AA57-B95A-36D3-91D41E6D5A50}"/>
              </a:ext>
            </a:extLst>
          </p:cNvPr>
          <p:cNvSpPr txBox="1">
            <a:spLocks noChangeArrowheads="1"/>
          </p:cNvSpPr>
          <p:nvPr/>
        </p:nvSpPr>
        <p:spPr bwMode="auto">
          <a:xfrm>
            <a:off x="3270294" y="2986417"/>
            <a:ext cx="255711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eaLnBrk="1" hangingPunct="1"/>
            <a:r>
              <a:rPr lang="en-US" altLang="en-US" sz="3413" i="1" dirty="0">
                <a:solidFill>
                  <a:srgbClr val="FF9900"/>
                </a:solidFill>
              </a:rPr>
              <a:t>neutral</a:t>
            </a:r>
            <a:r>
              <a:rPr lang="en-US" altLang="en-US" sz="3413" dirty="0"/>
              <a:t> atom</a:t>
            </a:r>
          </a:p>
        </p:txBody>
      </p:sp>
      <p:sp>
        <p:nvSpPr>
          <p:cNvPr id="17" name="Text Box 42">
            <a:extLst>
              <a:ext uri="{FF2B5EF4-FFF2-40B4-BE49-F238E27FC236}">
                <a16:creationId xmlns:a16="http://schemas.microsoft.com/office/drawing/2014/main" id="{31E556B6-52AC-9A07-17E0-FF7CC09809AA}"/>
              </a:ext>
            </a:extLst>
          </p:cNvPr>
          <p:cNvSpPr txBox="1">
            <a:spLocks noChangeArrowheads="1"/>
          </p:cNvSpPr>
          <p:nvPr/>
        </p:nvSpPr>
        <p:spPr bwMode="auto">
          <a:xfrm>
            <a:off x="5921702" y="2377985"/>
            <a:ext cx="156305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1/r</a:t>
            </a:r>
            <a:r>
              <a:rPr lang="en-US" altLang="en-US" sz="3413" baseline="30000" dirty="0"/>
              <a:t>2</a:t>
            </a:r>
          </a:p>
        </p:txBody>
      </p:sp>
      <p:sp>
        <p:nvSpPr>
          <p:cNvPr id="18" name="Text Box 13">
            <a:extLst>
              <a:ext uri="{FF2B5EF4-FFF2-40B4-BE49-F238E27FC236}">
                <a16:creationId xmlns:a16="http://schemas.microsoft.com/office/drawing/2014/main" id="{EF8C69B6-E184-817E-E6FC-718B02DBEB59}"/>
              </a:ext>
            </a:extLst>
          </p:cNvPr>
          <p:cNvSpPr txBox="1">
            <a:spLocks noChangeArrowheads="1"/>
          </p:cNvSpPr>
          <p:nvPr/>
        </p:nvSpPr>
        <p:spPr bwMode="auto">
          <a:xfrm>
            <a:off x="3210559" y="2009020"/>
            <a:ext cx="1237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chemeClr val="folHlink"/>
                </a:solidFill>
              </a:rPr>
              <a:t>electron</a:t>
            </a:r>
          </a:p>
        </p:txBody>
      </p:sp>
      <p:sp>
        <p:nvSpPr>
          <p:cNvPr id="19" name="Text Box 11">
            <a:extLst>
              <a:ext uri="{FF2B5EF4-FFF2-40B4-BE49-F238E27FC236}">
                <a16:creationId xmlns:a16="http://schemas.microsoft.com/office/drawing/2014/main" id="{9E37A7A7-F173-752F-8785-FC008D6C6A7C}"/>
              </a:ext>
            </a:extLst>
          </p:cNvPr>
          <p:cNvSpPr txBox="1">
            <a:spLocks noChangeArrowheads="1"/>
          </p:cNvSpPr>
          <p:nvPr/>
        </p:nvSpPr>
        <p:spPr bwMode="auto">
          <a:xfrm>
            <a:off x="4885856" y="2070575"/>
            <a:ext cx="3630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000" dirty="0"/>
              <a:t>can easily separate constituents</a:t>
            </a:r>
          </a:p>
        </p:txBody>
      </p:sp>
      <p:pic>
        <p:nvPicPr>
          <p:cNvPr id="3" name="Picture 2" descr="UH Signature - University of Houston">
            <a:extLst>
              <a:ext uri="{FF2B5EF4-FFF2-40B4-BE49-F238E27FC236}">
                <a16:creationId xmlns:a16="http://schemas.microsoft.com/office/drawing/2014/main" id="{38D05E13-4D06-DF70-2699-5013271AB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564F-9EB4-E4E9-495C-5B27E4285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C9BE1-304A-1802-1C1D-00CD1FA36F61}"/>
              </a:ext>
            </a:extLst>
          </p:cNvPr>
          <p:cNvSpPr>
            <a:spLocks noGrp="1"/>
          </p:cNvSpPr>
          <p:nvPr>
            <p:ph type="title"/>
          </p:nvPr>
        </p:nvSpPr>
        <p:spPr/>
        <p:txBody>
          <a:bodyPr/>
          <a:lstStyle/>
          <a:p>
            <a:r>
              <a:rPr lang="en-US" dirty="0"/>
              <a:t>Confinement</a:t>
            </a:r>
            <a:endParaRPr lang="uk-UA" dirty="0"/>
          </a:p>
        </p:txBody>
      </p:sp>
      <p:sp>
        <p:nvSpPr>
          <p:cNvPr id="14" name="Text Placeholder 7">
            <a:extLst>
              <a:ext uri="{FF2B5EF4-FFF2-40B4-BE49-F238E27FC236}">
                <a16:creationId xmlns:a16="http://schemas.microsoft.com/office/drawing/2014/main" id="{70ACDD9A-B1B5-6F4F-6353-C57783ABEA77}"/>
              </a:ext>
            </a:extLst>
          </p:cNvPr>
          <p:cNvSpPr>
            <a:spLocks noGrp="1"/>
          </p:cNvSpPr>
          <p:nvPr>
            <p:ph type="body" sz="quarter" idx="12"/>
          </p:nvPr>
        </p:nvSpPr>
        <p:spPr>
          <a:xfrm>
            <a:off x="10679331" y="6467291"/>
            <a:ext cx="1142128" cy="340472"/>
          </a:xfrm>
        </p:spPr>
        <p:txBody>
          <a:bodyPr/>
          <a:lstStyle/>
          <a:p>
            <a:r>
              <a:rPr lang="en-US" dirty="0"/>
              <a:t>7</a:t>
            </a:r>
          </a:p>
        </p:txBody>
      </p:sp>
      <p:sp>
        <p:nvSpPr>
          <p:cNvPr id="6" name="Rectangle 5">
            <a:extLst>
              <a:ext uri="{FF2B5EF4-FFF2-40B4-BE49-F238E27FC236}">
                <a16:creationId xmlns:a16="http://schemas.microsoft.com/office/drawing/2014/main" id="{75FBE092-B440-D5DD-8241-C7D3C9A0BA2D}"/>
              </a:ext>
            </a:extLst>
          </p:cNvPr>
          <p:cNvSpPr/>
          <p:nvPr/>
        </p:nvSpPr>
        <p:spPr>
          <a:xfrm>
            <a:off x="639338" y="1265138"/>
            <a:ext cx="7093497"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Forces usually get weaker with distance</a:t>
            </a:r>
          </a:p>
        </p:txBody>
      </p:sp>
      <p:sp>
        <p:nvSpPr>
          <p:cNvPr id="8" name="Oval 5">
            <a:extLst>
              <a:ext uri="{FF2B5EF4-FFF2-40B4-BE49-F238E27FC236}">
                <a16:creationId xmlns:a16="http://schemas.microsoft.com/office/drawing/2014/main" id="{33B19846-7AB0-8216-3848-465D88B8A680}"/>
              </a:ext>
            </a:extLst>
          </p:cNvPr>
          <p:cNvSpPr>
            <a:spLocks noChangeArrowheads="1"/>
          </p:cNvSpPr>
          <p:nvPr/>
        </p:nvSpPr>
        <p:spPr bwMode="auto">
          <a:xfrm>
            <a:off x="2133600" y="2524196"/>
            <a:ext cx="325120" cy="325120"/>
          </a:xfrm>
          <a:prstGeom prst="ellipse">
            <a:avLst/>
          </a:prstGeom>
          <a:solidFill>
            <a:srgbClr val="FF0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0" name="Oval 7">
            <a:extLst>
              <a:ext uri="{FF2B5EF4-FFF2-40B4-BE49-F238E27FC236}">
                <a16:creationId xmlns:a16="http://schemas.microsoft.com/office/drawing/2014/main" id="{C7EE5182-BA46-3F69-DF10-17FC44326F7F}"/>
              </a:ext>
            </a:extLst>
          </p:cNvPr>
          <p:cNvSpPr>
            <a:spLocks noChangeArrowheads="1"/>
          </p:cNvSpPr>
          <p:nvPr/>
        </p:nvSpPr>
        <p:spPr bwMode="auto">
          <a:xfrm>
            <a:off x="9061427" y="2009637"/>
            <a:ext cx="108373" cy="108373"/>
          </a:xfrm>
          <a:prstGeom prst="ellipse">
            <a:avLst/>
          </a:prstGeom>
          <a:solidFill>
            <a:srgbClr val="990099"/>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2" name="Text Box 12">
            <a:extLst>
              <a:ext uri="{FF2B5EF4-FFF2-40B4-BE49-F238E27FC236}">
                <a16:creationId xmlns:a16="http://schemas.microsoft.com/office/drawing/2014/main" id="{FBADBF45-796B-28E7-CFE1-975B72840D0F}"/>
              </a:ext>
            </a:extLst>
          </p:cNvPr>
          <p:cNvSpPr txBox="1">
            <a:spLocks noChangeArrowheads="1"/>
          </p:cNvSpPr>
          <p:nvPr/>
        </p:nvSpPr>
        <p:spPr bwMode="auto">
          <a:xfrm>
            <a:off x="1700923" y="2834480"/>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nucleus</a:t>
            </a:r>
          </a:p>
        </p:txBody>
      </p:sp>
      <p:sp>
        <p:nvSpPr>
          <p:cNvPr id="18" name="Text Box 13">
            <a:extLst>
              <a:ext uri="{FF2B5EF4-FFF2-40B4-BE49-F238E27FC236}">
                <a16:creationId xmlns:a16="http://schemas.microsoft.com/office/drawing/2014/main" id="{6FB39606-DAB4-AD83-5224-F07A59F43F0B}"/>
              </a:ext>
            </a:extLst>
          </p:cNvPr>
          <p:cNvSpPr txBox="1">
            <a:spLocks noChangeArrowheads="1"/>
          </p:cNvSpPr>
          <p:nvPr/>
        </p:nvSpPr>
        <p:spPr bwMode="auto">
          <a:xfrm>
            <a:off x="9148651" y="1696025"/>
            <a:ext cx="1237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chemeClr val="folHlink"/>
                </a:solidFill>
              </a:rPr>
              <a:t>electron</a:t>
            </a:r>
          </a:p>
        </p:txBody>
      </p:sp>
      <p:sp>
        <p:nvSpPr>
          <p:cNvPr id="3" name="TextBox 2">
            <a:extLst>
              <a:ext uri="{FF2B5EF4-FFF2-40B4-BE49-F238E27FC236}">
                <a16:creationId xmlns:a16="http://schemas.microsoft.com/office/drawing/2014/main" id="{59F164D8-23EF-4D1C-DEA0-BE16FC952B0D}"/>
              </a:ext>
            </a:extLst>
          </p:cNvPr>
          <p:cNvSpPr txBox="1"/>
          <p:nvPr/>
        </p:nvSpPr>
        <p:spPr>
          <a:xfrm>
            <a:off x="2114059" y="2479984"/>
            <a:ext cx="364202" cy="369332"/>
          </a:xfrm>
          <a:prstGeom prst="rect">
            <a:avLst/>
          </a:prstGeom>
          <a:noFill/>
        </p:spPr>
        <p:txBody>
          <a:bodyPr wrap="none" rtlCol="0">
            <a:spAutoFit/>
          </a:bodyPr>
          <a:lstStyle/>
          <a:p>
            <a:r>
              <a:rPr lang="en-US" dirty="0">
                <a:solidFill>
                  <a:schemeClr val="bg1"/>
                </a:solidFill>
              </a:rPr>
              <a:t>+</a:t>
            </a:r>
          </a:p>
        </p:txBody>
      </p:sp>
      <p:sp>
        <p:nvSpPr>
          <p:cNvPr id="5" name="Text Box 12">
            <a:extLst>
              <a:ext uri="{FF2B5EF4-FFF2-40B4-BE49-F238E27FC236}">
                <a16:creationId xmlns:a16="http://schemas.microsoft.com/office/drawing/2014/main" id="{F641C256-20CA-02ED-B002-069417C583CA}"/>
              </a:ext>
            </a:extLst>
          </p:cNvPr>
          <p:cNvSpPr txBox="1">
            <a:spLocks noChangeArrowheads="1"/>
          </p:cNvSpPr>
          <p:nvPr/>
        </p:nvSpPr>
        <p:spPr bwMode="auto">
          <a:xfrm>
            <a:off x="602114" y="2842873"/>
            <a:ext cx="1244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charged</a:t>
            </a:r>
          </a:p>
        </p:txBody>
      </p:sp>
      <p:sp>
        <p:nvSpPr>
          <p:cNvPr id="7" name="TextBox 6">
            <a:extLst>
              <a:ext uri="{FF2B5EF4-FFF2-40B4-BE49-F238E27FC236}">
                <a16:creationId xmlns:a16="http://schemas.microsoft.com/office/drawing/2014/main" id="{6EF604B6-E989-5A05-7C6A-59B50AD68577}"/>
              </a:ext>
            </a:extLst>
          </p:cNvPr>
          <p:cNvSpPr txBox="1"/>
          <p:nvPr/>
        </p:nvSpPr>
        <p:spPr>
          <a:xfrm>
            <a:off x="8995812" y="1857123"/>
            <a:ext cx="261610" cy="369332"/>
          </a:xfrm>
          <a:prstGeom prst="rect">
            <a:avLst/>
          </a:prstGeom>
          <a:noFill/>
        </p:spPr>
        <p:txBody>
          <a:bodyPr wrap="none" rtlCol="0">
            <a:spAutoFit/>
          </a:bodyPr>
          <a:lstStyle/>
          <a:p>
            <a:r>
              <a:rPr lang="en-US" dirty="0">
                <a:solidFill>
                  <a:schemeClr val="bg1"/>
                </a:solidFill>
              </a:rPr>
              <a:t>-</a:t>
            </a:r>
          </a:p>
        </p:txBody>
      </p:sp>
      <p:sp>
        <p:nvSpPr>
          <p:cNvPr id="13" name="Text Box 42">
            <a:extLst>
              <a:ext uri="{FF2B5EF4-FFF2-40B4-BE49-F238E27FC236}">
                <a16:creationId xmlns:a16="http://schemas.microsoft.com/office/drawing/2014/main" id="{0184F67D-66DE-686B-71E0-0BC2BEC2290D}"/>
              </a:ext>
            </a:extLst>
          </p:cNvPr>
          <p:cNvSpPr txBox="1">
            <a:spLocks noChangeArrowheads="1"/>
          </p:cNvSpPr>
          <p:nvPr/>
        </p:nvSpPr>
        <p:spPr bwMode="auto">
          <a:xfrm>
            <a:off x="5921702" y="2377985"/>
            <a:ext cx="156305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1/r</a:t>
            </a:r>
            <a:r>
              <a:rPr lang="en-US" altLang="en-US" sz="3413" baseline="30000" dirty="0"/>
              <a:t>2</a:t>
            </a:r>
          </a:p>
        </p:txBody>
      </p:sp>
      <p:sp>
        <p:nvSpPr>
          <p:cNvPr id="16" name="Text Box 11">
            <a:extLst>
              <a:ext uri="{FF2B5EF4-FFF2-40B4-BE49-F238E27FC236}">
                <a16:creationId xmlns:a16="http://schemas.microsoft.com/office/drawing/2014/main" id="{17A6F227-651A-6997-921F-FAEB21FB81CE}"/>
              </a:ext>
            </a:extLst>
          </p:cNvPr>
          <p:cNvSpPr txBox="1">
            <a:spLocks noChangeArrowheads="1"/>
          </p:cNvSpPr>
          <p:nvPr/>
        </p:nvSpPr>
        <p:spPr bwMode="auto">
          <a:xfrm>
            <a:off x="4885856" y="2070575"/>
            <a:ext cx="3630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000" dirty="0"/>
              <a:t>can easily separate constituents</a:t>
            </a:r>
          </a:p>
        </p:txBody>
      </p:sp>
      <p:sp>
        <p:nvSpPr>
          <p:cNvPr id="19" name="Rectangle 18">
            <a:extLst>
              <a:ext uri="{FF2B5EF4-FFF2-40B4-BE49-F238E27FC236}">
                <a16:creationId xmlns:a16="http://schemas.microsoft.com/office/drawing/2014/main" id="{DA926500-9F1A-1486-246B-F3073A989F04}"/>
              </a:ext>
            </a:extLst>
          </p:cNvPr>
          <p:cNvSpPr/>
          <p:nvPr/>
        </p:nvSpPr>
        <p:spPr>
          <a:xfrm>
            <a:off x="639339" y="3565277"/>
            <a:ext cx="4661050"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Quarks in QCD are confined</a:t>
            </a:r>
          </a:p>
        </p:txBody>
      </p:sp>
      <p:pic>
        <p:nvPicPr>
          <p:cNvPr id="24" name="Picture 23">
            <a:extLst>
              <a:ext uri="{FF2B5EF4-FFF2-40B4-BE49-F238E27FC236}">
                <a16:creationId xmlns:a16="http://schemas.microsoft.com/office/drawing/2014/main" id="{275C6DAC-31FC-970A-AA37-1BCFF8F34AF2}"/>
              </a:ext>
            </a:extLst>
          </p:cNvPr>
          <p:cNvPicPr>
            <a:picLocks noChangeAspect="1"/>
          </p:cNvPicPr>
          <p:nvPr/>
        </p:nvPicPr>
        <p:blipFill>
          <a:blip r:embed="rId2"/>
          <a:stretch>
            <a:fillRect/>
          </a:stretch>
        </p:blipFill>
        <p:spPr>
          <a:xfrm>
            <a:off x="760726" y="4076864"/>
            <a:ext cx="1488917" cy="1531113"/>
          </a:xfrm>
          <a:prstGeom prst="rect">
            <a:avLst/>
          </a:prstGeom>
        </p:spPr>
      </p:pic>
      <p:sp>
        <p:nvSpPr>
          <p:cNvPr id="25" name="Text Box 33">
            <a:extLst>
              <a:ext uri="{FF2B5EF4-FFF2-40B4-BE49-F238E27FC236}">
                <a16:creationId xmlns:a16="http://schemas.microsoft.com/office/drawing/2014/main" id="{1F097321-9417-619D-9450-F0DDF4AA2B03}"/>
              </a:ext>
            </a:extLst>
          </p:cNvPr>
          <p:cNvSpPr txBox="1">
            <a:spLocks noChangeArrowheads="1"/>
          </p:cNvSpPr>
          <p:nvPr/>
        </p:nvSpPr>
        <p:spPr bwMode="auto">
          <a:xfrm>
            <a:off x="357606" y="5636294"/>
            <a:ext cx="25202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a:r>
              <a:rPr lang="en-US" altLang="en-US" dirty="0"/>
              <a:t>“white” proton</a:t>
            </a:r>
          </a:p>
          <a:p>
            <a:pPr algn="ctr"/>
            <a:r>
              <a:rPr lang="en-US" altLang="en-US" dirty="0"/>
              <a:t>(confined quarks)</a:t>
            </a:r>
          </a:p>
        </p:txBody>
      </p:sp>
      <p:pic>
        <p:nvPicPr>
          <p:cNvPr id="2050" name="Picture 2" descr="Pion - Wikipedia">
            <a:extLst>
              <a:ext uri="{FF2B5EF4-FFF2-40B4-BE49-F238E27FC236}">
                <a16:creationId xmlns:a16="http://schemas.microsoft.com/office/drawing/2014/main" id="{197CF1EA-180D-F472-64F6-E47703153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998" y="4035362"/>
            <a:ext cx="1601577" cy="16015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xt Box 33">
                <a:extLst>
                  <a:ext uri="{FF2B5EF4-FFF2-40B4-BE49-F238E27FC236}">
                    <a16:creationId xmlns:a16="http://schemas.microsoft.com/office/drawing/2014/main" id="{F7B7F5B7-EC6B-334C-EAA9-B33010BCA86F}"/>
                  </a:ext>
                </a:extLst>
              </p:cNvPr>
              <p:cNvSpPr txBox="1">
                <a:spLocks noChangeArrowheads="1"/>
              </p:cNvSpPr>
              <p:nvPr/>
            </p:nvSpPr>
            <p:spPr bwMode="auto">
              <a:xfrm>
                <a:off x="3333183" y="5626304"/>
                <a:ext cx="1967205" cy="830997"/>
              </a:xfrm>
              <a:prstGeom prst="rect">
                <a:avLst/>
              </a:prstGeom>
              <a:noFill/>
              <a:ln>
                <a:noFill/>
              </a:ln>
              <a:extLst>
                <a:ext uri="{909E8E84-426E-40DD-AFC4-6F175D3DCCD1}">
                  <a14:hiddenFill>
                    <a:solidFill>
                      <a:srgbClr val="FFFFFF"/>
                    </a:solidFill>
                  </a14:hiddenFill>
                </a:ext>
                <a:ext uri="{91240B29-F687-4F45-9708-019B960494DF}">
                  <a14:hiddenLine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a:r>
                  <a:rPr lang="en-US" altLang="en-US" dirty="0"/>
                  <a:t>“white” pion</a:t>
                </a:r>
              </a:p>
              <a:p>
                <a:pPr algn="ctr"/>
                <a:r>
                  <a:rPr lang="en-US" altLang="en-US" dirty="0"/>
                  <a:t>(confined </a:t>
                </a:r>
                <a14:m>
                  <m:oMath xmlns:m="http://schemas.openxmlformats.org/officeDocument/2006/math">
                    <m:r>
                      <a:rPr lang="en-US" altLang="en-US" b="1" i="0" dirty="0" smtClean="0">
                        <a:latin typeface="Cambria Math" panose="02040503050406030204" pitchFamily="18" charset="0"/>
                      </a:rPr>
                      <m:t>𝐪</m:t>
                    </m:r>
                    <m:acc>
                      <m:accPr>
                        <m:chr m:val="̅"/>
                        <m:ctrlPr>
                          <a:rPr lang="en-US" altLang="en-US" i="1" dirty="0" smtClean="0">
                            <a:latin typeface="Cambria Math" panose="02040503050406030204" pitchFamily="18" charset="0"/>
                          </a:rPr>
                        </m:ctrlPr>
                      </m:accPr>
                      <m:e>
                        <m:r>
                          <a:rPr lang="en-US" altLang="en-US" b="1" i="1" dirty="0" smtClean="0">
                            <a:latin typeface="Cambria Math" panose="02040503050406030204" pitchFamily="18" charset="0"/>
                          </a:rPr>
                          <m:t>𝒒</m:t>
                        </m:r>
                      </m:e>
                    </m:acc>
                  </m:oMath>
                </a14:m>
                <a:r>
                  <a:rPr lang="en-US" altLang="en-US" dirty="0"/>
                  <a:t>)</a:t>
                </a:r>
              </a:p>
            </p:txBody>
          </p:sp>
        </mc:Choice>
        <mc:Fallback xmlns="">
          <p:sp>
            <p:nvSpPr>
              <p:cNvPr id="27" name="Text Box 33">
                <a:extLst>
                  <a:ext uri="{FF2B5EF4-FFF2-40B4-BE49-F238E27FC236}">
                    <a16:creationId xmlns:a16="http://schemas.microsoft.com/office/drawing/2014/main" id="{F7B7F5B7-EC6B-334C-EAA9-B33010BCA86F}"/>
                  </a:ext>
                </a:extLst>
              </p:cNvPr>
              <p:cNvSpPr txBox="1">
                <a:spLocks noRot="1" noChangeAspect="1" noMove="1" noResize="1" noEditPoints="1" noAdjustHandles="1" noChangeArrowheads="1" noChangeShapeType="1" noTextEdit="1"/>
              </p:cNvSpPr>
              <p:nvPr/>
            </p:nvSpPr>
            <p:spPr bwMode="auto">
              <a:xfrm>
                <a:off x="3333183" y="5626304"/>
                <a:ext cx="1967205" cy="830997"/>
              </a:xfrm>
              <a:prstGeom prst="rect">
                <a:avLst/>
              </a:prstGeom>
              <a:blipFill>
                <a:blip r:embed="rId4"/>
                <a:stretch>
                  <a:fillRect l="-4487" t="-6061" r="-4487"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r>
                  <a:rPr lang="en-US">
                    <a:noFill/>
                  </a:rPr>
                  <a:t> </a:t>
                </a:r>
              </a:p>
            </p:txBody>
          </p:sp>
        </mc:Fallback>
      </mc:AlternateContent>
      <p:sp>
        <p:nvSpPr>
          <p:cNvPr id="28" name="Rectangle 27">
            <a:extLst>
              <a:ext uri="{FF2B5EF4-FFF2-40B4-BE49-F238E27FC236}">
                <a16:creationId xmlns:a16="http://schemas.microsoft.com/office/drawing/2014/main" id="{493A331B-274D-AFB1-8AC8-30DCE07321C7}"/>
              </a:ext>
            </a:extLst>
          </p:cNvPr>
          <p:cNvSpPr/>
          <p:nvPr/>
        </p:nvSpPr>
        <p:spPr>
          <a:xfrm>
            <a:off x="7361959" y="3526079"/>
            <a:ext cx="4310262"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Try to separate quarks</a:t>
            </a:r>
          </a:p>
        </p:txBody>
      </p:sp>
      <p:pic>
        <p:nvPicPr>
          <p:cNvPr id="29" name="Picture 28">
            <a:extLst>
              <a:ext uri="{FF2B5EF4-FFF2-40B4-BE49-F238E27FC236}">
                <a16:creationId xmlns:a16="http://schemas.microsoft.com/office/drawing/2014/main" id="{8A9864A9-961A-7034-F047-33A035A490A5}"/>
              </a:ext>
            </a:extLst>
          </p:cNvPr>
          <p:cNvPicPr>
            <a:picLocks noChangeAspect="1"/>
          </p:cNvPicPr>
          <p:nvPr/>
        </p:nvPicPr>
        <p:blipFill>
          <a:blip r:embed="rId5"/>
          <a:stretch>
            <a:fillRect/>
          </a:stretch>
        </p:blipFill>
        <p:spPr>
          <a:xfrm>
            <a:off x="7367521" y="4035362"/>
            <a:ext cx="3637401" cy="1541942"/>
          </a:xfrm>
          <a:prstGeom prst="rect">
            <a:avLst/>
          </a:prstGeom>
        </p:spPr>
      </p:pic>
      <p:sp>
        <p:nvSpPr>
          <p:cNvPr id="30" name="Text Box 43">
            <a:extLst>
              <a:ext uri="{FF2B5EF4-FFF2-40B4-BE49-F238E27FC236}">
                <a16:creationId xmlns:a16="http://schemas.microsoft.com/office/drawing/2014/main" id="{AD78646C-833F-2C5B-A096-9AC9403F46D4}"/>
              </a:ext>
            </a:extLst>
          </p:cNvPr>
          <p:cNvSpPr txBox="1">
            <a:spLocks noChangeArrowheads="1"/>
          </p:cNvSpPr>
          <p:nvPr/>
        </p:nvSpPr>
        <p:spPr bwMode="auto">
          <a:xfrm>
            <a:off x="5558128" y="4473215"/>
            <a:ext cx="107574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r</a:t>
            </a:r>
            <a:endParaRPr lang="en-US" altLang="en-US" sz="3413" baseline="30000" dirty="0"/>
          </a:p>
        </p:txBody>
      </p:sp>
      <p:sp>
        <p:nvSpPr>
          <p:cNvPr id="31" name="Text Box 29">
            <a:extLst>
              <a:ext uri="{FF2B5EF4-FFF2-40B4-BE49-F238E27FC236}">
                <a16:creationId xmlns:a16="http://schemas.microsoft.com/office/drawing/2014/main" id="{41CA2BE5-63F8-F9E2-1666-C87A738F9394}"/>
              </a:ext>
            </a:extLst>
          </p:cNvPr>
          <p:cNvSpPr txBox="1">
            <a:spLocks noChangeArrowheads="1"/>
          </p:cNvSpPr>
          <p:nvPr/>
        </p:nvSpPr>
        <p:spPr bwMode="auto">
          <a:xfrm>
            <a:off x="7858641" y="5697850"/>
            <a:ext cx="27975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200" dirty="0"/>
              <a:t>quark-antiquark pair</a:t>
            </a:r>
          </a:p>
          <a:p>
            <a:r>
              <a:rPr lang="en-US" altLang="en-US" sz="2200" dirty="0"/>
              <a:t>created from vacuum</a:t>
            </a:r>
          </a:p>
        </p:txBody>
      </p:sp>
      <p:pic>
        <p:nvPicPr>
          <p:cNvPr id="4" name="Picture 3" descr="UH Signature - University of Houston">
            <a:extLst>
              <a:ext uri="{FF2B5EF4-FFF2-40B4-BE49-F238E27FC236}">
                <a16:creationId xmlns:a16="http://schemas.microsoft.com/office/drawing/2014/main" id="{448B2CB4-0C33-43C9-1F6D-874E7965C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1"/>
      <p:bldP spid="27" grpId="1"/>
      <p:bldP spid="28"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Non-perturbative methods</a:t>
            </a:r>
            <a:endParaRPr lang="uk-UA" dirty="0"/>
          </a:p>
        </p:txBody>
      </p:sp>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8</a:t>
            </a:r>
          </a:p>
        </p:txBody>
      </p:sp>
      <p:sp>
        <p:nvSpPr>
          <p:cNvPr id="16" name="Rectangle 15">
            <a:extLst>
              <a:ext uri="{FF2B5EF4-FFF2-40B4-BE49-F238E27FC236}">
                <a16:creationId xmlns:a16="http://schemas.microsoft.com/office/drawing/2014/main" id="{BDCCDBDA-9615-479D-B399-067113022A2E}"/>
              </a:ext>
            </a:extLst>
          </p:cNvPr>
          <p:cNvSpPr/>
          <p:nvPr/>
        </p:nvSpPr>
        <p:spPr>
          <a:xfrm>
            <a:off x="670713" y="1908836"/>
            <a:ext cx="4743968" cy="400110"/>
          </a:xfrm>
          <a:prstGeom prst="rect">
            <a:avLst/>
          </a:prstGeom>
        </p:spPr>
        <p:txBody>
          <a:bodyPr wrap="square">
            <a:spAutoFit/>
          </a:bodyPr>
          <a:lstStyle/>
          <a:p>
            <a:pPr algn="just">
              <a:spcAft>
                <a:spcPts val="600"/>
              </a:spcAft>
              <a:buClr>
                <a:srgbClr val="0808FF"/>
              </a:buClr>
            </a:pPr>
            <a:r>
              <a:rPr lang="en-US" sz="2000" b="1" dirty="0">
                <a:solidFill>
                  <a:schemeClr val="accent4">
                    <a:lumMod val="50000"/>
                  </a:schemeClr>
                </a:solidFill>
              </a:rPr>
              <a:t>Ab-initio calculation of hadron masses</a:t>
            </a:r>
            <a:endParaRPr lang="en-US" sz="2000" dirty="0"/>
          </a:p>
        </p:txBody>
      </p:sp>
      <p:pic>
        <p:nvPicPr>
          <p:cNvPr id="4098" name="Picture 2" descr="Lattice QCD discretization illustration. Quark fields lie on the grid... |  Download Scientific Diagram">
            <a:extLst>
              <a:ext uri="{FF2B5EF4-FFF2-40B4-BE49-F238E27FC236}">
                <a16:creationId xmlns:a16="http://schemas.microsoft.com/office/drawing/2014/main" id="{041AB342-E992-4F96-9602-D9C7A597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645" y="1215605"/>
            <a:ext cx="1952938" cy="1886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2C55D9-6C0F-4D43-8257-4877594EFBC7}"/>
              </a:ext>
            </a:extLst>
          </p:cNvPr>
          <p:cNvSpPr txBox="1"/>
          <p:nvPr/>
        </p:nvSpPr>
        <p:spPr>
          <a:xfrm>
            <a:off x="670713" y="1165086"/>
            <a:ext cx="5926610" cy="707886"/>
          </a:xfrm>
          <a:prstGeom prst="rect">
            <a:avLst/>
          </a:prstGeom>
          <a:noFill/>
        </p:spPr>
        <p:txBody>
          <a:bodyPr wrap="square" rtlCol="0">
            <a:spAutoFit/>
          </a:bodyPr>
          <a:lstStyle/>
          <a:p>
            <a:r>
              <a:rPr lang="en-US" sz="2000" b="1" dirty="0">
                <a:solidFill>
                  <a:srgbClr val="7030A0"/>
                </a:solidFill>
              </a:rPr>
              <a:t>First-principle tool: </a:t>
            </a:r>
            <a:r>
              <a:rPr lang="en-US" sz="2000" b="1" dirty="0"/>
              <a:t>Lattice QCD – </a:t>
            </a:r>
            <a:r>
              <a:rPr lang="en-US" sz="2000" dirty="0"/>
              <a:t>a brute force Monte Carlo solution on a discretized space-time grid</a:t>
            </a:r>
            <a:endParaRPr lang="en-US" sz="2000" i="1" dirty="0"/>
          </a:p>
        </p:txBody>
      </p:sp>
      <p:pic>
        <p:nvPicPr>
          <p:cNvPr id="4100" name="Picture 4">
            <a:extLst>
              <a:ext uri="{FF2B5EF4-FFF2-40B4-BE49-F238E27FC236}">
                <a16:creationId xmlns:a16="http://schemas.microsoft.com/office/drawing/2014/main" id="{31F997AF-4223-40E5-946A-6E2C67B83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506" y="2486210"/>
            <a:ext cx="5185817" cy="33382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5C991D-FAA5-4664-A069-03B14F7610DC}"/>
              </a:ext>
            </a:extLst>
          </p:cNvPr>
          <p:cNvSpPr txBox="1"/>
          <p:nvPr/>
        </p:nvSpPr>
        <p:spPr>
          <a:xfrm>
            <a:off x="3753257" y="5824421"/>
            <a:ext cx="3215487" cy="276999"/>
          </a:xfrm>
          <a:prstGeom prst="rect">
            <a:avLst/>
          </a:prstGeom>
          <a:noFill/>
        </p:spPr>
        <p:txBody>
          <a:bodyPr wrap="square">
            <a:spAutoFit/>
          </a:bodyPr>
          <a:lstStyle/>
          <a:p>
            <a:r>
              <a:rPr lang="en-US" sz="1200" dirty="0">
                <a:solidFill>
                  <a:srgbClr val="0808FF"/>
                </a:solidFill>
              </a:rPr>
              <a:t>BMW Collaboration, Science 322, 1224 (2008)</a:t>
            </a:r>
          </a:p>
        </p:txBody>
      </p:sp>
      <p:sp>
        <p:nvSpPr>
          <p:cNvPr id="13" name="TextBox 12">
            <a:extLst>
              <a:ext uri="{FF2B5EF4-FFF2-40B4-BE49-F238E27FC236}">
                <a16:creationId xmlns:a16="http://schemas.microsoft.com/office/drawing/2014/main" id="{1C576EC8-5764-4D3A-8B17-47B5AE733A86}"/>
              </a:ext>
            </a:extLst>
          </p:cNvPr>
          <p:cNvSpPr txBox="1"/>
          <p:nvPr/>
        </p:nvSpPr>
        <p:spPr>
          <a:xfrm>
            <a:off x="2926976" y="6178950"/>
            <a:ext cx="6096000" cy="369332"/>
          </a:xfrm>
          <a:prstGeom prst="rect">
            <a:avLst/>
          </a:prstGeom>
          <a:noFill/>
        </p:spPr>
        <p:txBody>
          <a:bodyPr wrap="square">
            <a:spAutoFit/>
          </a:bodyPr>
          <a:lstStyle/>
          <a:p>
            <a:pPr lvl="1" algn="just">
              <a:spcAft>
                <a:spcPts val="600"/>
              </a:spcAft>
              <a:buClr>
                <a:srgbClr val="0808FF"/>
              </a:buClr>
            </a:pPr>
            <a:r>
              <a:rPr lang="en-US" dirty="0"/>
              <a:t>Remarkable agreement of QCD with the experiment</a:t>
            </a:r>
          </a:p>
        </p:txBody>
      </p:sp>
      <p:pic>
        <p:nvPicPr>
          <p:cNvPr id="3074" name="Picture 2">
            <a:extLst>
              <a:ext uri="{FF2B5EF4-FFF2-40B4-BE49-F238E27FC236}">
                <a16:creationId xmlns:a16="http://schemas.microsoft.com/office/drawing/2014/main" id="{3584D78A-D084-2176-AB7E-F3EAFDE05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598" y="3565159"/>
            <a:ext cx="2908975" cy="2181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B2FBC3-BBFC-36FC-CB72-2AEBA0FB0300}"/>
              </a:ext>
            </a:extLst>
          </p:cNvPr>
          <p:cNvSpPr txBox="1"/>
          <p:nvPr/>
        </p:nvSpPr>
        <p:spPr>
          <a:xfrm>
            <a:off x="9197964" y="5824421"/>
            <a:ext cx="2252540" cy="276999"/>
          </a:xfrm>
          <a:prstGeom prst="rect">
            <a:avLst/>
          </a:prstGeom>
          <a:noFill/>
        </p:spPr>
        <p:txBody>
          <a:bodyPr wrap="none" rtlCol="0">
            <a:spAutoFit/>
          </a:bodyPr>
          <a:lstStyle/>
          <a:p>
            <a:r>
              <a:rPr lang="en-US" sz="1200" dirty="0"/>
              <a:t>© CSSM, University of Adelaide</a:t>
            </a:r>
          </a:p>
        </p:txBody>
      </p:sp>
      <p:pic>
        <p:nvPicPr>
          <p:cNvPr id="3076" name="Picture 4" descr="High Performance Computing | Computing">
            <a:extLst>
              <a:ext uri="{FF2B5EF4-FFF2-40B4-BE49-F238E27FC236}">
                <a16:creationId xmlns:a16="http://schemas.microsoft.com/office/drawing/2014/main" id="{508D2D1F-24DC-22EA-1C7F-3591CF9F0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9721" y="1293442"/>
            <a:ext cx="2532412" cy="1681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H Signature - University of Houston">
            <a:extLst>
              <a:ext uri="{FF2B5EF4-FFF2-40B4-BE49-F238E27FC236}">
                <a16:creationId xmlns:a16="http://schemas.microsoft.com/office/drawing/2014/main" id="{C800A4C6-BDBD-E2C4-5FD6-4DEFBB13B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84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11.9|21.6"/>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tin Modern (Beamer-like)">
      <a:majorFont>
        <a:latin typeface="LM Sans 10"/>
        <a:ea typeface=""/>
        <a:cs typeface=""/>
      </a:majorFont>
      <a:minorFont>
        <a:latin typeface="LM Sans 10"/>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ceStandard.potx" id="{68DB5CD3-6005-4466-AA38-EBD4F9E1AFDA}" vid="{31E8EE0F-63EF-41D6-BECB-9725E0583DB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TotalTime>
  <Words>2359</Words>
  <Application>Microsoft Macintosh PowerPoint</Application>
  <PresentationFormat>Widescreen</PresentationFormat>
  <Paragraphs>352</Paragraphs>
  <Slides>39</Slides>
  <Notes>18</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MS PGothic</vt:lpstr>
      <vt:lpstr>Arial</vt:lpstr>
      <vt:lpstr>Calibri</vt:lpstr>
      <vt:lpstr>Cambria Math</vt:lpstr>
      <vt:lpstr>Comic Sans MS</vt:lpstr>
      <vt:lpstr>Gill Sans MT</vt:lpstr>
      <vt:lpstr>Helvetica</vt:lpstr>
      <vt:lpstr>LM Sans 10</vt:lpstr>
      <vt:lpstr>Symbol</vt:lpstr>
      <vt:lpstr>Times New Roman</vt:lpstr>
      <vt:lpstr>Wingdings</vt:lpstr>
      <vt:lpstr>Тема Office</vt:lpstr>
      <vt:lpstr>Probing the Nature’s Primordial Fluid</vt:lpstr>
      <vt:lpstr>Structure of matter</vt:lpstr>
      <vt:lpstr>Extreme states of matter</vt:lpstr>
      <vt:lpstr>Standard model</vt:lpstr>
      <vt:lpstr>Strongly interacting matter</vt:lpstr>
      <vt:lpstr>QCD features and emergent phenomena</vt:lpstr>
      <vt:lpstr>Confinement</vt:lpstr>
      <vt:lpstr>Confinement</vt:lpstr>
      <vt:lpstr>Non-perturbative methods</vt:lpstr>
      <vt:lpstr>From confinement to deconfinement</vt:lpstr>
      <vt:lpstr>Deconfinement transition from lattice QCD</vt:lpstr>
      <vt:lpstr>QCD phase diagram</vt:lpstr>
      <vt:lpstr>QCD laboratories (~1980-…)</vt:lpstr>
      <vt:lpstr>Relativistic Heavy Ion Collider (RHIC)</vt:lpstr>
      <vt:lpstr>Relativistic heavy-ion collisions</vt:lpstr>
      <vt:lpstr>Relativistic heavy-ion collisions – “Little Bangs”</vt:lpstr>
      <vt:lpstr>Big Bang vs Little Bang</vt:lpstr>
      <vt:lpstr>Fireball in heavy-ion collisions</vt:lpstr>
      <vt:lpstr>Particle production in heavy-ion collisions</vt:lpstr>
      <vt:lpstr>Mapping heavy-ion collisions onto the QCD phase diagram</vt:lpstr>
      <vt:lpstr>Flow and hydrodynamics</vt:lpstr>
      <vt:lpstr>QGP is a fluid!</vt:lpstr>
      <vt:lpstr>QGP is the hottest and most vortical fluid created on Earth</vt:lpstr>
      <vt:lpstr>PowerPoint Presentation</vt:lpstr>
      <vt:lpstr>QCD critical point</vt:lpstr>
      <vt:lpstr>Extrapolating critical point from lattice</vt:lpstr>
      <vt:lpstr>Looking for entropy crossings</vt:lpstr>
      <vt:lpstr>QCD critical point estimates</vt:lpstr>
      <vt:lpstr>Critical point and fluctuations</vt:lpstr>
      <vt:lpstr>Event-by-event fluctuations and statistical mechanics</vt:lpstr>
      <vt:lpstr>Example: (Nuclear) Liquid-gas transition</vt:lpstr>
      <vt:lpstr>Example: Critical fluctuations in microscopic simulation</vt:lpstr>
      <vt:lpstr>Equilibrium Expectations and Beam Energy Scan</vt:lpstr>
      <vt:lpstr>Measuring cumulants in heavy-ion collisions</vt:lpstr>
      <vt:lpstr>Theory vs experiment</vt:lpstr>
      <vt:lpstr>Hints from RHIC-BES-I</vt:lpstr>
      <vt:lpstr>QCD in astrophysics</vt:lpstr>
      <vt:lpstr>QCD in astrophysics</vt:lpstr>
      <vt:lpstr>The ultimate “heavy-ion” collision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the Nature’s Primordial Fluid</dc:title>
  <dc:subject/>
  <dc:creator>Vovchenko Volodymyr</dc:creator>
  <cp:keywords/>
  <dc:description/>
  <cp:lastModifiedBy>Vovchenko Volodymyr</cp:lastModifiedBy>
  <cp:revision>1160</cp:revision>
  <cp:lastPrinted>2018-05-12T22:28:36Z</cp:lastPrinted>
  <dcterms:created xsi:type="dcterms:W3CDTF">2018-05-07T16:28:28Z</dcterms:created>
  <dcterms:modified xsi:type="dcterms:W3CDTF">2025-06-16T21:38:08Z</dcterms:modified>
  <cp:category/>
</cp:coreProperties>
</file>